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57" r:id="rId3"/>
    <p:sldId id="258" r:id="rId4"/>
    <p:sldId id="261" r:id="rId5"/>
    <p:sldId id="259" r:id="rId6"/>
    <p:sldId id="263" r:id="rId7"/>
    <p:sldId id="271" r:id="rId8"/>
    <p:sldId id="273" r:id="rId9"/>
    <p:sldId id="274" r:id="rId10"/>
    <p:sldId id="270" r:id="rId11"/>
    <p:sldId id="260" r:id="rId12"/>
    <p:sldId id="267" r:id="rId13"/>
    <p:sldId id="266"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62" r:id="rId30"/>
    <p:sldId id="290" r:id="rId31"/>
    <p:sldId id="291" r:id="rId32"/>
    <p:sldId id="265" r:id="rId33"/>
    <p:sldId id="269" r:id="rId34"/>
    <p:sldId id="264" r:id="rId35"/>
    <p:sldId id="292" r:id="rId36"/>
    <p:sldId id="272" r:id="rId37"/>
    <p:sldId id="268" r:id="rId38"/>
    <p:sldId id="29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varScale="1">
        <p:scale>
          <a:sx n="119" d="100"/>
          <a:sy n="119" d="100"/>
        </p:scale>
        <p:origin x="96" y="1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D69D8D-4CC6-46F5-AFDE-151CDFCCE245}" type="datetimeFigureOut">
              <a:rPr lang="en-US" smtClean="0"/>
              <a:t>8/8/2022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97E4B3-D165-470C-94D4-63ED7288FC48}" type="slidenum">
              <a:rPr lang="en-US" smtClean="0"/>
              <a:t>‹#›</a:t>
            </a:fld>
            <a:endParaRPr lang="en-US"/>
          </a:p>
        </p:txBody>
      </p:sp>
    </p:spTree>
    <p:extLst>
      <p:ext uri="{BB962C8B-B14F-4D97-AF65-F5344CB8AC3E}">
        <p14:creationId xmlns:p14="http://schemas.microsoft.com/office/powerpoint/2010/main" val="3638955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B56533-E621-4CC4-90B3-9E2B7C457024}" type="datetime1">
              <a:rPr lang="en-US" smtClean="0"/>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140128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33938D-13B9-4310-91F8-8AE526F31BE9}" type="datetime1">
              <a:rPr lang="en-US" smtClean="0"/>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264754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B85E97-2474-4073-9CB4-68605C4E3AE8}" type="datetime1">
              <a:rPr lang="en-US" smtClean="0"/>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3068734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152725-8D97-49C1-9C26-A26929D71B68}" type="datetime1">
              <a:rPr lang="en-US" smtClean="0"/>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A27DD-D3C4-44F3-B2A7-1114804FDBDB}"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02907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E697A3-0569-49BD-9CB0-C37FD96708E2}" type="datetime1">
              <a:rPr lang="en-US" smtClean="0"/>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987675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AF12537-1E7B-4E42-9FB4-B9A85048607A}" type="datetime1">
              <a:rPr lang="en-US" smtClean="0"/>
              <a:t>8/8/2022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1940068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9F66347-F9BC-4F21-BFCC-E2F0CCD9757E}" type="datetime1">
              <a:rPr lang="en-US" smtClean="0"/>
              <a:t>8/8/2022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2731656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3B0F64-2F82-43E2-AA1A-F4CF2890054A}" type="datetime1">
              <a:rPr lang="en-US" smtClean="0"/>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4153006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96AB00-B6A3-46A2-ABAC-69900642DAAD}" type="datetime1">
              <a:rPr lang="en-US" smtClean="0"/>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324470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0CE94-B647-4AA3-81E5-406F84C5F224}" type="datetime1">
              <a:rPr lang="en-US" smtClean="0"/>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83111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207218-AB52-4287-B69B-361081DF1A38}" type="datetime1">
              <a:rPr lang="en-US" smtClean="0"/>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2027106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60104F-7401-4431-9A0E-0F3D79EED19A}" type="datetime1">
              <a:rPr lang="en-US" smtClean="0"/>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84413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065123-BB9E-4BB1-88FB-E86D79C8C7D0}" type="datetime1">
              <a:rPr lang="en-US" smtClean="0"/>
              <a:t>8/8/2022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696790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52D856-FB1F-426B-A745-EAD6BA075213}" type="datetime1">
              <a:rPr lang="en-US" smtClean="0"/>
              <a:t>8/8/2022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2925597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3074DD52-2A8B-4D2E-938C-455FB263DC8E}" type="datetime1">
              <a:rPr lang="en-US" smtClean="0"/>
              <a:t>8/8/2022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2681900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2CC5DA-9C4A-4346-887D-A35D416E50C1}" type="datetime1">
              <a:rPr lang="en-US" smtClean="0"/>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4196297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4C4018-838E-4D82-A3D0-2BD1E68E8266}" type="datetime1">
              <a:rPr lang="en-US" smtClean="0"/>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A27DD-D3C4-44F3-B2A7-1114804FDBDB}" type="slidenum">
              <a:rPr lang="en-US" smtClean="0"/>
              <a:t>‹#›</a:t>
            </a:fld>
            <a:endParaRPr lang="en-US"/>
          </a:p>
        </p:txBody>
      </p:sp>
    </p:spTree>
    <p:extLst>
      <p:ext uri="{BB962C8B-B14F-4D97-AF65-F5344CB8AC3E}">
        <p14:creationId xmlns:p14="http://schemas.microsoft.com/office/powerpoint/2010/main" val="1336637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D1F3BCEE-7C14-4CB8-B6D6-BD5E8530BA4A}" type="datetime1">
              <a:rPr lang="en-US" smtClean="0"/>
              <a:t>8/8/2022</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A62A27DD-D3C4-44F3-B2A7-1114804FDBDB}" type="slidenum">
              <a:rPr lang="en-US" smtClean="0"/>
              <a:t>‹#›</a:t>
            </a:fld>
            <a:endParaRPr lang="en-US"/>
          </a:p>
        </p:txBody>
      </p:sp>
    </p:spTree>
    <p:extLst>
      <p:ext uri="{BB962C8B-B14F-4D97-AF65-F5344CB8AC3E}">
        <p14:creationId xmlns:p14="http://schemas.microsoft.com/office/powerpoint/2010/main" val="852805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A2F95-2D8D-94D5-FDAA-7762A0115950}"/>
              </a:ext>
            </a:extLst>
          </p:cNvPr>
          <p:cNvSpPr>
            <a:spLocks noGrp="1"/>
          </p:cNvSpPr>
          <p:nvPr>
            <p:ph type="ctrTitle"/>
          </p:nvPr>
        </p:nvSpPr>
        <p:spPr>
          <a:xfrm>
            <a:off x="1670801" y="1616242"/>
            <a:ext cx="8689976" cy="1644314"/>
          </a:xfrm>
        </p:spPr>
        <p:txBody>
          <a:bodyPr/>
          <a:lstStyle/>
          <a:p>
            <a:r>
              <a:rPr lang="en-US" dirty="0">
                <a:solidFill>
                  <a:srgbClr val="0070C0"/>
                </a:solidFill>
              </a:rPr>
              <a:t>Using NAIP Aerials to Assess Impervious Surface Area</a:t>
            </a:r>
          </a:p>
        </p:txBody>
      </p:sp>
      <p:sp>
        <p:nvSpPr>
          <p:cNvPr id="3" name="Subtitle 2">
            <a:extLst>
              <a:ext uri="{FF2B5EF4-FFF2-40B4-BE49-F238E27FC236}">
                <a16:creationId xmlns:a16="http://schemas.microsoft.com/office/drawing/2014/main" id="{A30ADE03-B180-1622-1DEA-9FC69F6C9251}"/>
              </a:ext>
            </a:extLst>
          </p:cNvPr>
          <p:cNvSpPr>
            <a:spLocks noGrp="1"/>
          </p:cNvSpPr>
          <p:nvPr>
            <p:ph type="subTitle" idx="1"/>
          </p:nvPr>
        </p:nvSpPr>
        <p:spPr>
          <a:xfrm>
            <a:off x="1751012" y="3982453"/>
            <a:ext cx="8689976" cy="1371599"/>
          </a:xfrm>
        </p:spPr>
        <p:txBody>
          <a:bodyPr>
            <a:normAutofit fontScale="92500" lnSpcReduction="10000"/>
          </a:bodyPr>
          <a:lstStyle/>
          <a:p>
            <a:r>
              <a:rPr lang="en-US" cap="none" dirty="0">
                <a:solidFill>
                  <a:schemeClr val="tx1"/>
                </a:solidFill>
              </a:rPr>
              <a:t>Presented by INCOG</a:t>
            </a:r>
          </a:p>
          <a:p>
            <a:r>
              <a:rPr lang="en-US" cap="none" dirty="0">
                <a:solidFill>
                  <a:schemeClr val="tx1"/>
                </a:solidFill>
              </a:rPr>
              <a:t>August 12, 2022</a:t>
            </a:r>
          </a:p>
          <a:p>
            <a:r>
              <a:rPr lang="en-US" cap="none" dirty="0" err="1">
                <a:solidFill>
                  <a:schemeClr val="tx1"/>
                </a:solidFill>
              </a:rPr>
              <a:t>Nienhuis</a:t>
            </a:r>
            <a:r>
              <a:rPr lang="en-US" cap="none" dirty="0">
                <a:solidFill>
                  <a:schemeClr val="tx1"/>
                </a:solidFill>
              </a:rPr>
              <a:t> Park Center, Broken Arrow</a:t>
            </a:r>
          </a:p>
        </p:txBody>
      </p:sp>
      <p:sp>
        <p:nvSpPr>
          <p:cNvPr id="4" name="Slide Number Placeholder 3">
            <a:extLst>
              <a:ext uri="{FF2B5EF4-FFF2-40B4-BE49-F238E27FC236}">
                <a16:creationId xmlns:a16="http://schemas.microsoft.com/office/drawing/2014/main" id="{65191CF8-EEEC-DE73-1C6E-7580F8D5F8E9}"/>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1</a:t>
            </a:fld>
            <a:endParaRPr lang="en-US" dirty="0"/>
          </a:p>
        </p:txBody>
      </p:sp>
    </p:spTree>
    <p:extLst>
      <p:ext uri="{BB962C8B-B14F-4D97-AF65-F5344CB8AC3E}">
        <p14:creationId xmlns:p14="http://schemas.microsoft.com/office/powerpoint/2010/main" val="85146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C1211-4B54-D03E-64B8-A78A9AAA8AD1}"/>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10</a:t>
            </a:fld>
            <a:endParaRPr lang="en-US" dirty="0"/>
          </a:p>
        </p:txBody>
      </p:sp>
      <p:pic>
        <p:nvPicPr>
          <p:cNvPr id="4" name="Picture 3" descr="Map&#10;&#10;Description automatically generated">
            <a:extLst>
              <a:ext uri="{FF2B5EF4-FFF2-40B4-BE49-F238E27FC236}">
                <a16:creationId xmlns:a16="http://schemas.microsoft.com/office/drawing/2014/main" id="{DCFD60DA-E584-1215-712C-2461877F1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28086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AB81-3CA7-A68D-123E-527829DDEF5C}"/>
              </a:ext>
            </a:extLst>
          </p:cNvPr>
          <p:cNvSpPr>
            <a:spLocks noGrp="1"/>
          </p:cNvSpPr>
          <p:nvPr>
            <p:ph type="title"/>
          </p:nvPr>
        </p:nvSpPr>
        <p:spPr>
          <a:xfrm>
            <a:off x="913775" y="360947"/>
            <a:ext cx="10364452" cy="906380"/>
          </a:xfrm>
        </p:spPr>
        <p:txBody>
          <a:bodyPr/>
          <a:lstStyle/>
          <a:p>
            <a:r>
              <a:rPr lang="en-US" dirty="0"/>
              <a:t>NAIP Aerials</a:t>
            </a:r>
          </a:p>
        </p:txBody>
      </p:sp>
      <p:sp>
        <p:nvSpPr>
          <p:cNvPr id="3" name="Text Placeholder 2">
            <a:extLst>
              <a:ext uri="{FF2B5EF4-FFF2-40B4-BE49-F238E27FC236}">
                <a16:creationId xmlns:a16="http://schemas.microsoft.com/office/drawing/2014/main" id="{78B7D5DE-E5FB-707F-FCDC-704252F87402}"/>
              </a:ext>
            </a:extLst>
          </p:cNvPr>
          <p:cNvSpPr>
            <a:spLocks noGrp="1"/>
          </p:cNvSpPr>
          <p:nvPr>
            <p:ph type="body" sz="half" idx="2"/>
          </p:nvPr>
        </p:nvSpPr>
        <p:spPr>
          <a:xfrm>
            <a:off x="913775" y="1443789"/>
            <a:ext cx="10364452" cy="4708358"/>
          </a:xfrm>
        </p:spPr>
        <p:txBody>
          <a:bodyPr>
            <a:normAutofit/>
          </a:bodyPr>
          <a:lstStyle/>
          <a:p>
            <a:pPr marL="342900" indent="-342900" algn="l">
              <a:spcBef>
                <a:spcPts val="1200"/>
              </a:spcBef>
              <a:buClr>
                <a:srgbClr val="FF0000"/>
              </a:buClr>
              <a:buFont typeface="Wingdings" panose="05000000000000000000" pitchFamily="2" charset="2"/>
              <a:buChar char="Ø"/>
            </a:pPr>
            <a:r>
              <a:rPr lang="en-US" sz="2200" cap="none" dirty="0"/>
              <a:t>NAIP aerials are published nationwide and taken during the growing season (leaf-on)</a:t>
            </a:r>
          </a:p>
          <a:p>
            <a:pPr marL="342900" indent="-342900" algn="l">
              <a:spcBef>
                <a:spcPts val="1200"/>
              </a:spcBef>
              <a:buClr>
                <a:srgbClr val="FF0000"/>
              </a:buClr>
              <a:buFont typeface="Wingdings" panose="05000000000000000000" pitchFamily="2" charset="2"/>
              <a:buChar char="Ø"/>
            </a:pPr>
            <a:r>
              <a:rPr lang="en-US" sz="2200" cap="none" dirty="0"/>
              <a:t>Often available in four bands</a:t>
            </a:r>
          </a:p>
          <a:p>
            <a:pPr marL="342900" indent="-342900" algn="l">
              <a:spcBef>
                <a:spcPts val="1800"/>
              </a:spcBef>
              <a:buClr>
                <a:srgbClr val="FF0000"/>
              </a:buClr>
              <a:buFont typeface="Wingdings" panose="05000000000000000000" pitchFamily="2" charset="2"/>
              <a:buChar char="Ø"/>
            </a:pPr>
            <a:r>
              <a:rPr lang="en-US" sz="2200" cap="none" dirty="0"/>
              <a:t>The first three bands contain red, green, and blue (RGB) values</a:t>
            </a:r>
          </a:p>
          <a:p>
            <a:pPr marL="342900" indent="-342900" algn="l">
              <a:spcBef>
                <a:spcPts val="1800"/>
              </a:spcBef>
              <a:buClr>
                <a:srgbClr val="FF0000"/>
              </a:buClr>
              <a:buFont typeface="Wingdings" panose="05000000000000000000" pitchFamily="2" charset="2"/>
              <a:buChar char="Ø"/>
            </a:pPr>
            <a:r>
              <a:rPr lang="en-US" sz="2200" cap="none" dirty="0"/>
              <a:t>These were used to calculate the mean values among the pixels inside each training sample</a:t>
            </a:r>
          </a:p>
          <a:p>
            <a:pPr marL="342900" indent="-342900" algn="l">
              <a:spcBef>
                <a:spcPts val="1200"/>
              </a:spcBef>
              <a:buClr>
                <a:srgbClr val="FF0000"/>
              </a:buClr>
              <a:buFont typeface="Wingdings" panose="05000000000000000000" pitchFamily="2" charset="2"/>
              <a:buChar char="Ø"/>
            </a:pPr>
            <a:r>
              <a:rPr lang="en-US" sz="2200" cap="none" dirty="0"/>
              <a:t>The fourth band is Near Infrared</a:t>
            </a:r>
          </a:p>
          <a:p>
            <a:pPr marL="342900" indent="-342900" algn="l">
              <a:spcBef>
                <a:spcPts val="1200"/>
              </a:spcBef>
              <a:buClr>
                <a:srgbClr val="FF0000"/>
              </a:buClr>
              <a:buFont typeface="Wingdings" panose="05000000000000000000" pitchFamily="2" charset="2"/>
              <a:buChar char="Ø"/>
            </a:pPr>
            <a:r>
              <a:rPr lang="en-US" sz="2200" cap="none" dirty="0"/>
              <a:t>There is also an option to display the imagery as false color to show the infrared (IR) band or to display the Normalized Difference Vegetation Index (NDVI)</a:t>
            </a:r>
          </a:p>
          <a:p>
            <a:pPr marL="342900" indent="-342900" algn="l">
              <a:spcBef>
                <a:spcPts val="1200"/>
              </a:spcBef>
              <a:buClr>
                <a:srgbClr val="FF0000"/>
              </a:buClr>
              <a:buFont typeface="Wingdings" panose="05000000000000000000" pitchFamily="2" charset="2"/>
              <a:buChar char="Ø"/>
            </a:pPr>
            <a:endParaRPr lang="en-US" sz="2200" cap="none" dirty="0"/>
          </a:p>
        </p:txBody>
      </p:sp>
      <p:sp>
        <p:nvSpPr>
          <p:cNvPr id="4" name="Slide Number Placeholder 3">
            <a:extLst>
              <a:ext uri="{FF2B5EF4-FFF2-40B4-BE49-F238E27FC236}">
                <a16:creationId xmlns:a16="http://schemas.microsoft.com/office/drawing/2014/main" id="{7F9280B2-59F9-1463-5415-F22D4E68F59F}"/>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11</a:t>
            </a:fld>
            <a:endParaRPr lang="en-US"/>
          </a:p>
        </p:txBody>
      </p:sp>
    </p:spTree>
    <p:extLst>
      <p:ext uri="{BB962C8B-B14F-4D97-AF65-F5344CB8AC3E}">
        <p14:creationId xmlns:p14="http://schemas.microsoft.com/office/powerpoint/2010/main" val="4091253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2E73EF-B013-DDB4-84BD-BDBCBA28ECA8}"/>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12</a:t>
            </a:fld>
            <a:endParaRPr lang="en-US" dirty="0"/>
          </a:p>
        </p:txBody>
      </p:sp>
      <p:pic>
        <p:nvPicPr>
          <p:cNvPr id="8" name="Picture 7">
            <a:extLst>
              <a:ext uri="{FF2B5EF4-FFF2-40B4-BE49-F238E27FC236}">
                <a16:creationId xmlns:a16="http://schemas.microsoft.com/office/drawing/2014/main" id="{E31F81C9-461A-D703-B329-EDDD821721C2}"/>
              </a:ext>
            </a:extLst>
          </p:cNvPr>
          <p:cNvPicPr>
            <a:picLocks noChangeAspect="1"/>
          </p:cNvPicPr>
          <p:nvPr/>
        </p:nvPicPr>
        <p:blipFill>
          <a:blip r:embed="rId2"/>
          <a:stretch>
            <a:fillRect/>
          </a:stretch>
        </p:blipFill>
        <p:spPr>
          <a:xfrm>
            <a:off x="1645754" y="0"/>
            <a:ext cx="8900491" cy="6858000"/>
          </a:xfrm>
          <a:prstGeom prst="rect">
            <a:avLst/>
          </a:prstGeom>
        </p:spPr>
      </p:pic>
    </p:spTree>
    <p:extLst>
      <p:ext uri="{BB962C8B-B14F-4D97-AF65-F5344CB8AC3E}">
        <p14:creationId xmlns:p14="http://schemas.microsoft.com/office/powerpoint/2010/main" val="3382623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CBC7F-2269-4F5B-A229-58E6BEAC8A1B}"/>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13</a:t>
            </a:fld>
            <a:endParaRPr lang="en-US" dirty="0"/>
          </a:p>
        </p:txBody>
      </p:sp>
      <p:pic>
        <p:nvPicPr>
          <p:cNvPr id="4" name="Picture 3" descr="Map&#10;&#10;Description automatically generated">
            <a:extLst>
              <a:ext uri="{FF2B5EF4-FFF2-40B4-BE49-F238E27FC236}">
                <a16:creationId xmlns:a16="http://schemas.microsoft.com/office/drawing/2014/main" id="{6C0C2F72-08FC-38AD-A5CE-4E49C27A4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54931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EB32-58F8-FC0E-3A0D-F15A68A7A990}"/>
              </a:ext>
            </a:extLst>
          </p:cNvPr>
          <p:cNvSpPr>
            <a:spLocks noGrp="1"/>
          </p:cNvSpPr>
          <p:nvPr>
            <p:ph type="title"/>
          </p:nvPr>
        </p:nvSpPr>
        <p:spPr>
          <a:xfrm>
            <a:off x="913774" y="609599"/>
            <a:ext cx="10364452" cy="781051"/>
          </a:xfrm>
        </p:spPr>
        <p:txBody>
          <a:bodyPr/>
          <a:lstStyle/>
          <a:p>
            <a:r>
              <a:rPr lang="en-US" dirty="0"/>
              <a:t>Getting Started</a:t>
            </a:r>
          </a:p>
        </p:txBody>
      </p:sp>
      <p:sp>
        <p:nvSpPr>
          <p:cNvPr id="3" name="Text Placeholder 2">
            <a:extLst>
              <a:ext uri="{FF2B5EF4-FFF2-40B4-BE49-F238E27FC236}">
                <a16:creationId xmlns:a16="http://schemas.microsoft.com/office/drawing/2014/main" id="{61C617E6-626E-A9C0-CBA0-20DD7D05879D}"/>
              </a:ext>
            </a:extLst>
          </p:cNvPr>
          <p:cNvSpPr>
            <a:spLocks noGrp="1"/>
          </p:cNvSpPr>
          <p:nvPr>
            <p:ph type="body" sz="half" idx="2"/>
          </p:nvPr>
        </p:nvSpPr>
        <p:spPr>
          <a:xfrm>
            <a:off x="913775" y="1556084"/>
            <a:ext cx="5005762" cy="4235117"/>
          </a:xfrm>
        </p:spPr>
        <p:txBody>
          <a:bodyPr>
            <a:normAutofit/>
          </a:bodyPr>
          <a:lstStyle/>
          <a:p>
            <a:pPr marL="342900" indent="-342900" algn="l">
              <a:buClr>
                <a:srgbClr val="FF0000"/>
              </a:buClr>
              <a:buFont typeface="Wingdings" panose="05000000000000000000" pitchFamily="2" charset="2"/>
              <a:buChar char="Ø"/>
            </a:pPr>
            <a:r>
              <a:rPr lang="en-US" sz="2200" cap="none" dirty="0"/>
              <a:t>Open </a:t>
            </a:r>
            <a:r>
              <a:rPr lang="en-US" sz="2200" cap="none" dirty="0" err="1"/>
              <a:t>ArcGis</a:t>
            </a:r>
            <a:r>
              <a:rPr lang="en-US" sz="2200" cap="none" dirty="0"/>
              <a:t> Desktop and save a map document (.MXD file) in the working directory</a:t>
            </a:r>
          </a:p>
          <a:p>
            <a:pPr marL="342900" indent="-342900" algn="l">
              <a:buClr>
                <a:srgbClr val="FF0000"/>
              </a:buClr>
              <a:buFont typeface="Wingdings" panose="05000000000000000000" pitchFamily="2" charset="2"/>
              <a:buChar char="Ø"/>
            </a:pPr>
            <a:r>
              <a:rPr lang="en-US" sz="2200" cap="none" dirty="0"/>
              <a:t>Locate and save additional shapefiles and maps you will use</a:t>
            </a:r>
          </a:p>
          <a:p>
            <a:pPr marL="342900" indent="-342900" algn="l">
              <a:buClr>
                <a:srgbClr val="FF0000"/>
              </a:buClr>
              <a:buFont typeface="Wingdings" panose="05000000000000000000" pitchFamily="2" charset="2"/>
              <a:buChar char="Ø"/>
            </a:pPr>
            <a:r>
              <a:rPr lang="en-US" sz="2200" cap="none" dirty="0"/>
              <a:t>To reduce a map file size, use the clip raster tool (Toolboxes: Data Management Tools&gt;Raster&gt;Raster Processing&gt;Clip)</a:t>
            </a:r>
          </a:p>
        </p:txBody>
      </p:sp>
      <p:sp>
        <p:nvSpPr>
          <p:cNvPr id="4" name="Slide Number Placeholder 3">
            <a:extLst>
              <a:ext uri="{FF2B5EF4-FFF2-40B4-BE49-F238E27FC236}">
                <a16:creationId xmlns:a16="http://schemas.microsoft.com/office/drawing/2014/main" id="{0B8454C4-5D44-3133-4A22-18BD2CAB9EDD}"/>
              </a:ext>
            </a:extLst>
          </p:cNvPr>
          <p:cNvSpPr>
            <a:spLocks noGrp="1"/>
          </p:cNvSpPr>
          <p:nvPr>
            <p:ph type="sldNum" sz="quarter" idx="12"/>
          </p:nvPr>
        </p:nvSpPr>
        <p:spPr>
          <a:xfrm>
            <a:off x="11427785" y="6464301"/>
            <a:ext cx="764215" cy="365125"/>
          </a:xfrm>
        </p:spPr>
        <p:txBody>
          <a:bodyPr/>
          <a:lstStyle/>
          <a:p>
            <a:fld id="{A62A27DD-D3C4-44F3-B2A7-1114804FDBDB}" type="slidenum">
              <a:rPr lang="en-US" smtClean="0"/>
              <a:t>14</a:t>
            </a:fld>
            <a:endParaRPr lang="en-US" dirty="0"/>
          </a:p>
        </p:txBody>
      </p:sp>
      <p:pic>
        <p:nvPicPr>
          <p:cNvPr id="8" name="Picture 7" descr="Graphical user interface, text, application&#10;&#10;Description automatically generated">
            <a:extLst>
              <a:ext uri="{FF2B5EF4-FFF2-40B4-BE49-F238E27FC236}">
                <a16:creationId xmlns:a16="http://schemas.microsoft.com/office/drawing/2014/main" id="{1B124D72-77D3-A372-9580-52DAD7E6E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576" y="1466184"/>
            <a:ext cx="5725324" cy="4782217"/>
          </a:xfrm>
          <a:prstGeom prst="rect">
            <a:avLst/>
          </a:prstGeom>
        </p:spPr>
      </p:pic>
    </p:spTree>
    <p:extLst>
      <p:ext uri="{BB962C8B-B14F-4D97-AF65-F5344CB8AC3E}">
        <p14:creationId xmlns:p14="http://schemas.microsoft.com/office/powerpoint/2010/main" val="160102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4836-C6EF-0BC5-0D56-72527E4C9112}"/>
              </a:ext>
            </a:extLst>
          </p:cNvPr>
          <p:cNvSpPr>
            <a:spLocks noGrp="1"/>
          </p:cNvSpPr>
          <p:nvPr>
            <p:ph type="title"/>
          </p:nvPr>
        </p:nvSpPr>
        <p:spPr>
          <a:xfrm>
            <a:off x="913775" y="618517"/>
            <a:ext cx="10364451" cy="841315"/>
          </a:xfrm>
        </p:spPr>
        <p:txBody>
          <a:bodyPr>
            <a:normAutofit fontScale="90000"/>
          </a:bodyPr>
          <a:lstStyle/>
          <a:p>
            <a:r>
              <a:rPr lang="en-US" dirty="0"/>
              <a:t>Image classification and Training Sample Manager</a:t>
            </a:r>
          </a:p>
        </p:txBody>
      </p:sp>
      <p:sp>
        <p:nvSpPr>
          <p:cNvPr id="3" name="Content Placeholder 2">
            <a:extLst>
              <a:ext uri="{FF2B5EF4-FFF2-40B4-BE49-F238E27FC236}">
                <a16:creationId xmlns:a16="http://schemas.microsoft.com/office/drawing/2014/main" id="{74BE1C84-E007-FCDB-36B4-3A8595179825}"/>
              </a:ext>
            </a:extLst>
          </p:cNvPr>
          <p:cNvSpPr>
            <a:spLocks noGrp="1"/>
          </p:cNvSpPr>
          <p:nvPr>
            <p:ph sz="quarter" idx="13"/>
          </p:nvPr>
        </p:nvSpPr>
        <p:spPr>
          <a:xfrm>
            <a:off x="849606" y="1808866"/>
            <a:ext cx="5734676" cy="4398817"/>
          </a:xfrm>
        </p:spPr>
        <p:txBody>
          <a:bodyPr>
            <a:normAutofit/>
          </a:bodyPr>
          <a:lstStyle/>
          <a:p>
            <a:pPr>
              <a:spcBef>
                <a:spcPts val="1800"/>
              </a:spcBef>
              <a:buClr>
                <a:srgbClr val="FF0000"/>
              </a:buClr>
              <a:buFont typeface="Wingdings" panose="05000000000000000000" pitchFamily="2" charset="2"/>
              <a:buChar char="Ø"/>
            </a:pPr>
            <a:r>
              <a:rPr lang="en-US" sz="2200" cap="none" dirty="0"/>
              <a:t>Activate Image Classification toolbar</a:t>
            </a:r>
          </a:p>
          <a:p>
            <a:pPr>
              <a:spcBef>
                <a:spcPts val="1800"/>
              </a:spcBef>
              <a:buClr>
                <a:srgbClr val="FF0000"/>
              </a:buClr>
              <a:buFont typeface="Wingdings" panose="05000000000000000000" pitchFamily="2" charset="2"/>
              <a:buChar char="Ø"/>
            </a:pPr>
            <a:r>
              <a:rPr lang="en-US" sz="2200" cap="none" dirty="0"/>
              <a:t>Activate Training Sample Manager. This is used to draw polygons to identify classes and calculate their signatures. These identify homogenous land/cover uses (i.e., classes).</a:t>
            </a:r>
          </a:p>
          <a:p>
            <a:pPr>
              <a:spcBef>
                <a:spcPts val="1800"/>
              </a:spcBef>
              <a:buClr>
                <a:srgbClr val="FF0000"/>
              </a:buClr>
              <a:buFont typeface="Wingdings" panose="05000000000000000000" pitchFamily="2" charset="2"/>
              <a:buChar char="Ø"/>
            </a:pPr>
            <a:r>
              <a:rPr lang="en-US" sz="2200" cap="none" dirty="0"/>
              <a:t>Classes can be merged and renamed to form a single class and colors can be changed to reflect the land cover that correlates to that class.</a:t>
            </a:r>
          </a:p>
        </p:txBody>
      </p:sp>
      <p:pic>
        <p:nvPicPr>
          <p:cNvPr id="7" name="Content Placeholder 6" descr="Chart, waterfall chart&#10;&#10;Description automatically generated">
            <a:extLst>
              <a:ext uri="{FF2B5EF4-FFF2-40B4-BE49-F238E27FC236}">
                <a16:creationId xmlns:a16="http://schemas.microsoft.com/office/drawing/2014/main" id="{BCD21FB7-B41D-6BE1-BD67-2732474E7D4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810375" y="1808866"/>
            <a:ext cx="5059107" cy="3820409"/>
          </a:xfrm>
          <a:noFill/>
          <a:ln>
            <a:solidFill>
              <a:schemeClr val="tx1"/>
            </a:solidFill>
          </a:ln>
        </p:spPr>
      </p:pic>
      <p:sp>
        <p:nvSpPr>
          <p:cNvPr id="5" name="Slide Number Placeholder 4">
            <a:extLst>
              <a:ext uri="{FF2B5EF4-FFF2-40B4-BE49-F238E27FC236}">
                <a16:creationId xmlns:a16="http://schemas.microsoft.com/office/drawing/2014/main" id="{B142178A-DD96-E8CD-8661-9233BF579BC3}"/>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15</a:t>
            </a:fld>
            <a:endParaRPr lang="en-US" dirty="0"/>
          </a:p>
        </p:txBody>
      </p:sp>
    </p:spTree>
    <p:extLst>
      <p:ext uri="{BB962C8B-B14F-4D97-AF65-F5344CB8AC3E}">
        <p14:creationId xmlns:p14="http://schemas.microsoft.com/office/powerpoint/2010/main" val="4172268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4836-C6EF-0BC5-0D56-72527E4C9112}"/>
              </a:ext>
            </a:extLst>
          </p:cNvPr>
          <p:cNvSpPr>
            <a:spLocks noGrp="1"/>
          </p:cNvSpPr>
          <p:nvPr>
            <p:ph type="title"/>
          </p:nvPr>
        </p:nvSpPr>
        <p:spPr>
          <a:xfrm>
            <a:off x="913775" y="618517"/>
            <a:ext cx="10364451" cy="841315"/>
          </a:xfrm>
        </p:spPr>
        <p:txBody>
          <a:bodyPr>
            <a:normAutofit fontScale="90000"/>
          </a:bodyPr>
          <a:lstStyle/>
          <a:p>
            <a:r>
              <a:rPr lang="en-US" dirty="0"/>
              <a:t>Image classification and Training Sample Manager</a:t>
            </a:r>
          </a:p>
        </p:txBody>
      </p:sp>
      <p:sp>
        <p:nvSpPr>
          <p:cNvPr id="3" name="Content Placeholder 2">
            <a:extLst>
              <a:ext uri="{FF2B5EF4-FFF2-40B4-BE49-F238E27FC236}">
                <a16:creationId xmlns:a16="http://schemas.microsoft.com/office/drawing/2014/main" id="{74BE1C84-E007-FCDB-36B4-3A8595179825}"/>
              </a:ext>
            </a:extLst>
          </p:cNvPr>
          <p:cNvSpPr>
            <a:spLocks noGrp="1"/>
          </p:cNvSpPr>
          <p:nvPr>
            <p:ph sz="quarter" idx="13"/>
          </p:nvPr>
        </p:nvSpPr>
        <p:spPr>
          <a:xfrm>
            <a:off x="913775" y="1648241"/>
            <a:ext cx="4277351" cy="4499811"/>
          </a:xfrm>
        </p:spPr>
        <p:txBody>
          <a:bodyPr>
            <a:normAutofit/>
          </a:bodyPr>
          <a:lstStyle/>
          <a:p>
            <a:pPr>
              <a:spcBef>
                <a:spcPts val="1800"/>
              </a:spcBef>
              <a:buClr>
                <a:srgbClr val="FF0000"/>
              </a:buClr>
              <a:buFont typeface="Wingdings" panose="05000000000000000000" pitchFamily="2" charset="2"/>
              <a:buChar char="Ø"/>
            </a:pPr>
            <a:r>
              <a:rPr lang="en-US" sz="2200" cap="none" dirty="0"/>
              <a:t>Initial classes identified were asphalt, concrete, bare earth, grass-maintained, grass un-maintained, trees &amp; shrubs, residential roofs (asphalt shingles), commercial roofs, and water.</a:t>
            </a:r>
          </a:p>
          <a:p>
            <a:pPr>
              <a:spcBef>
                <a:spcPts val="1800"/>
              </a:spcBef>
              <a:buClr>
                <a:srgbClr val="FF0000"/>
              </a:buClr>
              <a:buFont typeface="Wingdings" panose="05000000000000000000" pitchFamily="2" charset="2"/>
              <a:buChar char="Ø"/>
            </a:pPr>
            <a:r>
              <a:rPr lang="en-US" sz="2200" cap="none" dirty="0"/>
              <a:t>It was difficult to discern between grass-maintained and grass un-maintained, so they were merged into grass.</a:t>
            </a:r>
          </a:p>
        </p:txBody>
      </p:sp>
      <p:sp>
        <p:nvSpPr>
          <p:cNvPr id="5" name="Slide Number Placeholder 4">
            <a:extLst>
              <a:ext uri="{FF2B5EF4-FFF2-40B4-BE49-F238E27FC236}">
                <a16:creationId xmlns:a16="http://schemas.microsoft.com/office/drawing/2014/main" id="{B142178A-DD96-E8CD-8661-9233BF579BC3}"/>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16</a:t>
            </a:fld>
            <a:endParaRPr lang="en-US" dirty="0"/>
          </a:p>
        </p:txBody>
      </p:sp>
      <p:pic>
        <p:nvPicPr>
          <p:cNvPr id="9" name="Content Placeholder 8" descr="Table&#10;&#10;Description automatically generated">
            <a:extLst>
              <a:ext uri="{FF2B5EF4-FFF2-40B4-BE49-F238E27FC236}">
                <a16:creationId xmlns:a16="http://schemas.microsoft.com/office/drawing/2014/main" id="{7972D02B-D168-05AC-CD55-644B6A9D415B}"/>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495263" y="1648241"/>
            <a:ext cx="6362548" cy="4076284"/>
          </a:xfrm>
        </p:spPr>
      </p:pic>
    </p:spTree>
    <p:extLst>
      <p:ext uri="{BB962C8B-B14F-4D97-AF65-F5344CB8AC3E}">
        <p14:creationId xmlns:p14="http://schemas.microsoft.com/office/powerpoint/2010/main" val="3097623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254F-70B0-8ACA-7312-5CA192FFFB35}"/>
              </a:ext>
            </a:extLst>
          </p:cNvPr>
          <p:cNvSpPr>
            <a:spLocks noGrp="1"/>
          </p:cNvSpPr>
          <p:nvPr>
            <p:ph type="title"/>
          </p:nvPr>
        </p:nvSpPr>
        <p:spPr>
          <a:xfrm>
            <a:off x="913774" y="481288"/>
            <a:ext cx="10364451" cy="781658"/>
          </a:xfrm>
        </p:spPr>
        <p:txBody>
          <a:bodyPr/>
          <a:lstStyle/>
          <a:p>
            <a:r>
              <a:rPr lang="en-US" dirty="0"/>
              <a:t>Evaluating Training samples</a:t>
            </a:r>
          </a:p>
        </p:txBody>
      </p:sp>
      <p:sp>
        <p:nvSpPr>
          <p:cNvPr id="3" name="Content Placeholder 2">
            <a:extLst>
              <a:ext uri="{FF2B5EF4-FFF2-40B4-BE49-F238E27FC236}">
                <a16:creationId xmlns:a16="http://schemas.microsoft.com/office/drawing/2014/main" id="{1F420EFA-3683-AFAA-0F25-3087D7B9F49C}"/>
              </a:ext>
            </a:extLst>
          </p:cNvPr>
          <p:cNvSpPr>
            <a:spLocks noGrp="1"/>
          </p:cNvSpPr>
          <p:nvPr>
            <p:ph sz="quarter" idx="13"/>
          </p:nvPr>
        </p:nvSpPr>
        <p:spPr>
          <a:xfrm>
            <a:off x="381501" y="1362973"/>
            <a:ext cx="11293641" cy="1202275"/>
          </a:xfrm>
        </p:spPr>
        <p:txBody>
          <a:bodyPr>
            <a:normAutofit lnSpcReduction="10000"/>
          </a:bodyPr>
          <a:lstStyle/>
          <a:p>
            <a:pPr marL="0" indent="0">
              <a:spcBef>
                <a:spcPts val="1800"/>
              </a:spcBef>
              <a:buClr>
                <a:srgbClr val="FF0000"/>
              </a:buClr>
              <a:buNone/>
            </a:pPr>
            <a:r>
              <a:rPr lang="en-US" sz="2200" cap="none" dirty="0"/>
              <a:t>Training samples were compared to each other using the evaluation tools found in the Training Sample Manager, namely the Histogram, Scatterplot, and Statistics tools to determine whether there is enough separation between the classes.</a:t>
            </a:r>
          </a:p>
        </p:txBody>
      </p:sp>
      <p:sp>
        <p:nvSpPr>
          <p:cNvPr id="4" name="Slide Number Placeholder 3">
            <a:extLst>
              <a:ext uri="{FF2B5EF4-FFF2-40B4-BE49-F238E27FC236}">
                <a16:creationId xmlns:a16="http://schemas.microsoft.com/office/drawing/2014/main" id="{86BBB7C2-B0D7-CAD7-9262-98BFA2AF8CA2}"/>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17</a:t>
            </a:fld>
            <a:endParaRPr lang="en-US" dirty="0"/>
          </a:p>
        </p:txBody>
      </p:sp>
      <p:pic>
        <p:nvPicPr>
          <p:cNvPr id="6" name="Picture 5">
            <a:extLst>
              <a:ext uri="{FF2B5EF4-FFF2-40B4-BE49-F238E27FC236}">
                <a16:creationId xmlns:a16="http://schemas.microsoft.com/office/drawing/2014/main" id="{DAA7878B-9ADB-390E-4526-3A9D98E1F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077" y="2682810"/>
            <a:ext cx="10049932" cy="1280080"/>
          </a:xfrm>
          <a:prstGeom prst="rect">
            <a:avLst/>
          </a:prstGeom>
          <a:ln>
            <a:solidFill>
              <a:schemeClr val="tx1"/>
            </a:solidFill>
          </a:ln>
        </p:spPr>
      </p:pic>
      <p:pic>
        <p:nvPicPr>
          <p:cNvPr id="8" name="Picture 7">
            <a:extLst>
              <a:ext uri="{FF2B5EF4-FFF2-40B4-BE49-F238E27FC236}">
                <a16:creationId xmlns:a16="http://schemas.microsoft.com/office/drawing/2014/main" id="{46B7E227-B740-1FE1-A132-FDF763C9E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23" y="4756544"/>
            <a:ext cx="10060686" cy="1096356"/>
          </a:xfrm>
          <a:prstGeom prst="rect">
            <a:avLst/>
          </a:prstGeom>
          <a:ln>
            <a:solidFill>
              <a:schemeClr val="tx1"/>
            </a:solidFill>
          </a:ln>
        </p:spPr>
      </p:pic>
      <p:sp>
        <p:nvSpPr>
          <p:cNvPr id="9" name="TextBox 8">
            <a:extLst>
              <a:ext uri="{FF2B5EF4-FFF2-40B4-BE49-F238E27FC236}">
                <a16:creationId xmlns:a16="http://schemas.microsoft.com/office/drawing/2014/main" id="{822FCA3B-3F68-AE82-394B-8A8B35A4C3A6}"/>
              </a:ext>
            </a:extLst>
          </p:cNvPr>
          <p:cNvSpPr txBox="1"/>
          <p:nvPr/>
        </p:nvSpPr>
        <p:spPr>
          <a:xfrm>
            <a:off x="600075" y="4030779"/>
            <a:ext cx="10471563" cy="384721"/>
          </a:xfrm>
          <a:prstGeom prst="rect">
            <a:avLst/>
          </a:prstGeom>
          <a:noFill/>
        </p:spPr>
        <p:txBody>
          <a:bodyPr wrap="square" rtlCol="0">
            <a:spAutoFit/>
          </a:bodyPr>
          <a:lstStyle/>
          <a:p>
            <a:r>
              <a:rPr lang="en-US" sz="1900" dirty="0"/>
              <a:t>Histogram showing distinction between spectral characteristics of water (blue) and commercial roofs (pink)</a:t>
            </a:r>
          </a:p>
        </p:txBody>
      </p:sp>
      <p:sp>
        <p:nvSpPr>
          <p:cNvPr id="10" name="TextBox 9">
            <a:extLst>
              <a:ext uri="{FF2B5EF4-FFF2-40B4-BE49-F238E27FC236}">
                <a16:creationId xmlns:a16="http://schemas.microsoft.com/office/drawing/2014/main" id="{3D16327B-B283-8ADA-6D30-E8A226B37CB3}"/>
              </a:ext>
            </a:extLst>
          </p:cNvPr>
          <p:cNvSpPr txBox="1"/>
          <p:nvPr/>
        </p:nvSpPr>
        <p:spPr>
          <a:xfrm>
            <a:off x="600075" y="5852900"/>
            <a:ext cx="10471563" cy="384721"/>
          </a:xfrm>
          <a:prstGeom prst="rect">
            <a:avLst/>
          </a:prstGeom>
          <a:noFill/>
        </p:spPr>
        <p:txBody>
          <a:bodyPr wrap="square" rtlCol="0">
            <a:spAutoFit/>
          </a:bodyPr>
          <a:lstStyle/>
          <a:p>
            <a:r>
              <a:rPr lang="en-US" dirty="0"/>
              <a:t>Histogram showing overlap between </a:t>
            </a:r>
            <a:r>
              <a:rPr lang="en-US" sz="1900" dirty="0"/>
              <a:t>spectral</a:t>
            </a:r>
            <a:r>
              <a:rPr lang="en-US" dirty="0"/>
              <a:t> characteristics of water (blue) and trees &amp; shrubs (green)</a:t>
            </a:r>
          </a:p>
        </p:txBody>
      </p:sp>
    </p:spTree>
    <p:extLst>
      <p:ext uri="{BB962C8B-B14F-4D97-AF65-F5344CB8AC3E}">
        <p14:creationId xmlns:p14="http://schemas.microsoft.com/office/powerpoint/2010/main" val="3141933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254F-70B0-8ACA-7312-5CA192FFFB35}"/>
              </a:ext>
            </a:extLst>
          </p:cNvPr>
          <p:cNvSpPr>
            <a:spLocks noGrp="1"/>
          </p:cNvSpPr>
          <p:nvPr>
            <p:ph type="title"/>
          </p:nvPr>
        </p:nvSpPr>
        <p:spPr>
          <a:xfrm>
            <a:off x="913774" y="375369"/>
            <a:ext cx="10364451" cy="781658"/>
          </a:xfrm>
        </p:spPr>
        <p:txBody>
          <a:bodyPr/>
          <a:lstStyle/>
          <a:p>
            <a:r>
              <a:rPr lang="en-US" dirty="0"/>
              <a:t>Signature files</a:t>
            </a:r>
          </a:p>
        </p:txBody>
      </p:sp>
      <p:sp>
        <p:nvSpPr>
          <p:cNvPr id="3" name="Content Placeholder 2">
            <a:extLst>
              <a:ext uri="{FF2B5EF4-FFF2-40B4-BE49-F238E27FC236}">
                <a16:creationId xmlns:a16="http://schemas.microsoft.com/office/drawing/2014/main" id="{1F420EFA-3683-AFAA-0F25-3087D7B9F49C}"/>
              </a:ext>
            </a:extLst>
          </p:cNvPr>
          <p:cNvSpPr>
            <a:spLocks noGrp="1"/>
          </p:cNvSpPr>
          <p:nvPr>
            <p:ph sz="quarter" idx="13"/>
          </p:nvPr>
        </p:nvSpPr>
        <p:spPr>
          <a:xfrm>
            <a:off x="371976" y="1157026"/>
            <a:ext cx="5258803" cy="5325605"/>
          </a:xfrm>
        </p:spPr>
        <p:txBody>
          <a:bodyPr>
            <a:normAutofit lnSpcReduction="10000"/>
          </a:bodyPr>
          <a:lstStyle/>
          <a:p>
            <a:pPr>
              <a:spcBef>
                <a:spcPts val="1800"/>
              </a:spcBef>
              <a:buClr>
                <a:srgbClr val="FF0000"/>
              </a:buClr>
              <a:buFont typeface="Wingdings" panose="05000000000000000000" pitchFamily="2" charset="2"/>
              <a:buChar char="Ø"/>
            </a:pPr>
            <a:r>
              <a:rPr lang="en-US" sz="2200" cap="none" dirty="0"/>
              <a:t>When all training samples have been created and evaluated, a signature file can be created. The signature file is used by the Maximum Likelihood Classification tool to automatically assign each pixel in the NAIP aerial to one of the classes identified using the Training Sample Manager.</a:t>
            </a:r>
          </a:p>
          <a:p>
            <a:pPr>
              <a:spcBef>
                <a:spcPts val="1800"/>
              </a:spcBef>
              <a:buClr>
                <a:srgbClr val="FF0000"/>
              </a:buClr>
              <a:buFont typeface="Wingdings" panose="05000000000000000000" pitchFamily="2" charset="2"/>
              <a:buChar char="Ø"/>
            </a:pPr>
            <a:r>
              <a:rPr lang="en-US" sz="2200" cap="none" dirty="0"/>
              <a:t>Before classification is executed, further evaluation of the signature file can be performed using the Dendrogram tool. This tree diagram shows the separation of the training sample classes.</a:t>
            </a:r>
          </a:p>
          <a:p>
            <a:pPr>
              <a:spcBef>
                <a:spcPts val="1800"/>
              </a:spcBef>
              <a:buClr>
                <a:srgbClr val="FF0000"/>
              </a:buClr>
              <a:buFont typeface="Wingdings" panose="05000000000000000000" pitchFamily="2" charset="2"/>
              <a:buChar char="Ø"/>
            </a:pPr>
            <a:endParaRPr lang="en-US" sz="2200" cap="none" dirty="0"/>
          </a:p>
          <a:p>
            <a:pPr>
              <a:spcBef>
                <a:spcPts val="1800"/>
              </a:spcBef>
              <a:buClr>
                <a:srgbClr val="FF0000"/>
              </a:buClr>
              <a:buFont typeface="Wingdings" panose="05000000000000000000" pitchFamily="2" charset="2"/>
              <a:buChar char="Ø"/>
            </a:pPr>
            <a:endParaRPr lang="en-US" sz="2200" cap="none" dirty="0"/>
          </a:p>
        </p:txBody>
      </p:sp>
      <p:sp>
        <p:nvSpPr>
          <p:cNvPr id="4" name="Slide Number Placeholder 3">
            <a:extLst>
              <a:ext uri="{FF2B5EF4-FFF2-40B4-BE49-F238E27FC236}">
                <a16:creationId xmlns:a16="http://schemas.microsoft.com/office/drawing/2014/main" id="{86BBB7C2-B0D7-CAD7-9262-98BFA2AF8CA2}"/>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18</a:t>
            </a:fld>
            <a:endParaRPr lang="en-US" dirty="0"/>
          </a:p>
        </p:txBody>
      </p:sp>
      <p:pic>
        <p:nvPicPr>
          <p:cNvPr id="7" name="Picture 6" descr="A picture containing box and whisker chart&#10;&#10;Description automatically generated">
            <a:extLst>
              <a:ext uri="{FF2B5EF4-FFF2-40B4-BE49-F238E27FC236}">
                <a16:creationId xmlns:a16="http://schemas.microsoft.com/office/drawing/2014/main" id="{38260444-BF7D-E1B6-0CE5-AD367D7DB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779" y="1177308"/>
            <a:ext cx="6386352" cy="4523666"/>
          </a:xfrm>
          <a:prstGeom prst="rect">
            <a:avLst/>
          </a:prstGeom>
          <a:ln>
            <a:solidFill>
              <a:schemeClr val="tx1"/>
            </a:solidFill>
          </a:ln>
        </p:spPr>
      </p:pic>
      <p:sp>
        <p:nvSpPr>
          <p:cNvPr id="11" name="TextBox 10">
            <a:extLst>
              <a:ext uri="{FF2B5EF4-FFF2-40B4-BE49-F238E27FC236}">
                <a16:creationId xmlns:a16="http://schemas.microsoft.com/office/drawing/2014/main" id="{7A302F3D-85D8-8DDA-D331-DC107A412039}"/>
              </a:ext>
            </a:extLst>
          </p:cNvPr>
          <p:cNvSpPr txBox="1"/>
          <p:nvPr/>
        </p:nvSpPr>
        <p:spPr>
          <a:xfrm>
            <a:off x="5545054" y="5680692"/>
            <a:ext cx="6189245" cy="646331"/>
          </a:xfrm>
          <a:prstGeom prst="rect">
            <a:avLst/>
          </a:prstGeom>
          <a:noFill/>
        </p:spPr>
        <p:txBody>
          <a:bodyPr wrap="square" rtlCol="0">
            <a:spAutoFit/>
          </a:bodyPr>
          <a:lstStyle/>
          <a:p>
            <a:r>
              <a:rPr lang="en-US" dirty="0"/>
              <a:t>Dendrogram showing classes with similar characteristics for the natural color aerial.</a:t>
            </a:r>
          </a:p>
        </p:txBody>
      </p:sp>
    </p:spTree>
    <p:extLst>
      <p:ext uri="{BB962C8B-B14F-4D97-AF65-F5344CB8AC3E}">
        <p14:creationId xmlns:p14="http://schemas.microsoft.com/office/powerpoint/2010/main" val="1915559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638A-0D68-068B-8BBF-78C3F6DB65DB}"/>
              </a:ext>
            </a:extLst>
          </p:cNvPr>
          <p:cNvSpPr>
            <a:spLocks noGrp="1"/>
          </p:cNvSpPr>
          <p:nvPr>
            <p:ph type="title"/>
          </p:nvPr>
        </p:nvSpPr>
        <p:spPr>
          <a:xfrm>
            <a:off x="926474" y="514239"/>
            <a:ext cx="10351752" cy="762112"/>
          </a:xfrm>
        </p:spPr>
        <p:txBody>
          <a:bodyPr/>
          <a:lstStyle/>
          <a:p>
            <a:r>
              <a:rPr lang="en-US" dirty="0"/>
              <a:t>dendrogram Analysis</a:t>
            </a:r>
          </a:p>
        </p:txBody>
      </p:sp>
      <p:sp>
        <p:nvSpPr>
          <p:cNvPr id="3" name="Text Placeholder 2">
            <a:extLst>
              <a:ext uri="{FF2B5EF4-FFF2-40B4-BE49-F238E27FC236}">
                <a16:creationId xmlns:a16="http://schemas.microsoft.com/office/drawing/2014/main" id="{DECCF4C6-A531-E564-F63D-C688185B194E}"/>
              </a:ext>
            </a:extLst>
          </p:cNvPr>
          <p:cNvSpPr>
            <a:spLocks noGrp="1"/>
          </p:cNvSpPr>
          <p:nvPr>
            <p:ph type="body" idx="1"/>
          </p:nvPr>
        </p:nvSpPr>
        <p:spPr>
          <a:xfrm>
            <a:off x="913774" y="1447801"/>
            <a:ext cx="10351752" cy="5045074"/>
          </a:xfrm>
        </p:spPr>
        <p:txBody>
          <a:bodyPr>
            <a:normAutofit/>
          </a:bodyPr>
          <a:lstStyle/>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The dendrogram for this project revealed that the classes identified for water and trees &amp; shrubs (Classes 8 &amp; 5) shared many similarities, as did bare earth and asphalt (Classes 3 &amp; 1), and commercial roofs and concrete (Classes 7 &amp; 2).</a:t>
            </a:r>
          </a:p>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Using a GIS waterbody feature map to identify water instead of relying on image classification would solve the overlap issue for water and trees &amp; shrubs, enabling those classes to be merged. Water, trees, and shrubs represent land areas that are pervious.</a:t>
            </a:r>
          </a:p>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Merging commercial roofs with concrete would resolve the overlap present with those two classes since they are both impervious.</a:t>
            </a:r>
          </a:p>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Bare earth and asphalt present a problem as those two classes fall within pervious and impervious, respectively.</a:t>
            </a:r>
          </a:p>
          <a:p>
            <a:pPr marL="342900" indent="-342900" algn="l">
              <a:spcBef>
                <a:spcPts val="1800"/>
              </a:spcBef>
              <a:buClr>
                <a:srgbClr val="FF0000"/>
              </a:buClr>
              <a:buFont typeface="Wingdings" panose="05000000000000000000" pitchFamily="2" charset="2"/>
              <a:buChar char="Ø"/>
            </a:pPr>
            <a:endParaRPr lang="en-US" sz="2200" cap="none" dirty="0">
              <a:solidFill>
                <a:schemeClr val="tx1"/>
              </a:solidFill>
            </a:endParaRPr>
          </a:p>
        </p:txBody>
      </p:sp>
      <p:sp>
        <p:nvSpPr>
          <p:cNvPr id="4" name="Slide Number Placeholder 3">
            <a:extLst>
              <a:ext uri="{FF2B5EF4-FFF2-40B4-BE49-F238E27FC236}">
                <a16:creationId xmlns:a16="http://schemas.microsoft.com/office/drawing/2014/main" id="{F597A6E6-52BC-4E1B-BEF4-F16851545CB8}"/>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19</a:t>
            </a:fld>
            <a:endParaRPr lang="en-US"/>
          </a:p>
        </p:txBody>
      </p:sp>
    </p:spTree>
    <p:extLst>
      <p:ext uri="{BB962C8B-B14F-4D97-AF65-F5344CB8AC3E}">
        <p14:creationId xmlns:p14="http://schemas.microsoft.com/office/powerpoint/2010/main" val="3997696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outdoor, tree, sky, ground&#10;&#10;Description automatically generated">
            <a:extLst>
              <a:ext uri="{FF2B5EF4-FFF2-40B4-BE49-F238E27FC236}">
                <a16:creationId xmlns:a16="http://schemas.microsoft.com/office/drawing/2014/main" id="{2DCA5511-721C-8900-1690-406ABCB938BF}"/>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0" y="14862"/>
            <a:ext cx="12156132" cy="6843138"/>
          </a:xfrm>
          <a:prstGeom prst="rect">
            <a:avLst/>
          </a:prstGeom>
          <a:noFill/>
          <a:ln w="12700">
            <a:solidFill>
              <a:schemeClr val="tx1"/>
            </a:solidFill>
          </a:ln>
        </p:spPr>
      </p:pic>
      <p:sp>
        <p:nvSpPr>
          <p:cNvPr id="5" name="TextBox 4">
            <a:extLst>
              <a:ext uri="{FF2B5EF4-FFF2-40B4-BE49-F238E27FC236}">
                <a16:creationId xmlns:a16="http://schemas.microsoft.com/office/drawing/2014/main" id="{D11CAF75-EFFF-BEF3-0E65-54F8747EDE75}"/>
              </a:ext>
            </a:extLst>
          </p:cNvPr>
          <p:cNvSpPr txBox="1"/>
          <p:nvPr/>
        </p:nvSpPr>
        <p:spPr>
          <a:xfrm>
            <a:off x="7623814" y="6327986"/>
            <a:ext cx="3695700" cy="369332"/>
          </a:xfrm>
          <a:prstGeom prst="rect">
            <a:avLst/>
          </a:prstGeom>
          <a:noFill/>
        </p:spPr>
        <p:txBody>
          <a:bodyPr wrap="square" rtlCol="0">
            <a:spAutoFit/>
          </a:bodyPr>
          <a:lstStyle/>
          <a:p>
            <a:r>
              <a:rPr lang="en-US" dirty="0"/>
              <a:t>FY-18 604(b)  Project 2, Output 203  </a:t>
            </a:r>
          </a:p>
        </p:txBody>
      </p:sp>
      <p:sp>
        <p:nvSpPr>
          <p:cNvPr id="2" name="Title 1">
            <a:extLst>
              <a:ext uri="{FF2B5EF4-FFF2-40B4-BE49-F238E27FC236}">
                <a16:creationId xmlns:a16="http://schemas.microsoft.com/office/drawing/2014/main" id="{0562FB92-D915-60E9-7B2F-A9F6BDA63B43}"/>
              </a:ext>
            </a:extLst>
          </p:cNvPr>
          <p:cNvSpPr>
            <a:spLocks noGrp="1"/>
          </p:cNvSpPr>
          <p:nvPr>
            <p:ph type="title"/>
          </p:nvPr>
        </p:nvSpPr>
        <p:spPr>
          <a:xfrm>
            <a:off x="1027465" y="773395"/>
            <a:ext cx="10364451" cy="657833"/>
          </a:xfrm>
        </p:spPr>
        <p:txBody>
          <a:bodyPr/>
          <a:lstStyle/>
          <a:p>
            <a:r>
              <a:rPr lang="en-US" dirty="0">
                <a:solidFill>
                  <a:srgbClr val="FFC000"/>
                </a:solidFill>
              </a:rPr>
              <a:t>Impervious Study Methodology Development</a:t>
            </a:r>
          </a:p>
        </p:txBody>
      </p:sp>
      <p:pic>
        <p:nvPicPr>
          <p:cNvPr id="6" name="Picture 5">
            <a:extLst>
              <a:ext uri="{FF2B5EF4-FFF2-40B4-BE49-F238E27FC236}">
                <a16:creationId xmlns:a16="http://schemas.microsoft.com/office/drawing/2014/main" id="{92E156E5-978A-F5B3-16A7-4E1959513F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4352" y="6239483"/>
            <a:ext cx="1172845" cy="457835"/>
          </a:xfrm>
          <a:prstGeom prst="rect">
            <a:avLst/>
          </a:prstGeom>
          <a:noFill/>
          <a:ln>
            <a:noFill/>
          </a:ln>
        </p:spPr>
      </p:pic>
      <p:sp>
        <p:nvSpPr>
          <p:cNvPr id="7" name="Slide Number Placeholder 6">
            <a:extLst>
              <a:ext uri="{FF2B5EF4-FFF2-40B4-BE49-F238E27FC236}">
                <a16:creationId xmlns:a16="http://schemas.microsoft.com/office/drawing/2014/main" id="{AD865C60-1628-6B95-6697-6F7E618DF4D5}"/>
              </a:ext>
            </a:extLst>
          </p:cNvPr>
          <p:cNvSpPr>
            <a:spLocks noGrp="1"/>
          </p:cNvSpPr>
          <p:nvPr>
            <p:ph type="sldNum" sz="quarter" idx="12"/>
          </p:nvPr>
        </p:nvSpPr>
        <p:spPr>
          <a:xfrm>
            <a:off x="11391916" y="6492875"/>
            <a:ext cx="764215" cy="365125"/>
          </a:xfrm>
        </p:spPr>
        <p:txBody>
          <a:bodyPr/>
          <a:lstStyle/>
          <a:p>
            <a:fld id="{A62A27DD-D3C4-44F3-B2A7-1114804FDBDB}" type="slidenum">
              <a:rPr lang="en-US" smtClean="0"/>
              <a:t>2</a:t>
            </a:fld>
            <a:endParaRPr lang="en-US" dirty="0"/>
          </a:p>
        </p:txBody>
      </p:sp>
      <p:sp>
        <p:nvSpPr>
          <p:cNvPr id="8" name="TextBox 7">
            <a:extLst>
              <a:ext uri="{FF2B5EF4-FFF2-40B4-BE49-F238E27FC236}">
                <a16:creationId xmlns:a16="http://schemas.microsoft.com/office/drawing/2014/main" id="{F888D2DC-8F29-65A4-070E-5E9DD5F8F0B5}"/>
              </a:ext>
            </a:extLst>
          </p:cNvPr>
          <p:cNvSpPr txBox="1"/>
          <p:nvPr/>
        </p:nvSpPr>
        <p:spPr>
          <a:xfrm>
            <a:off x="7315200" y="5438274"/>
            <a:ext cx="4611811" cy="646331"/>
          </a:xfrm>
          <a:prstGeom prst="rect">
            <a:avLst/>
          </a:prstGeom>
          <a:noFill/>
        </p:spPr>
        <p:txBody>
          <a:bodyPr wrap="square" rtlCol="0">
            <a:spAutoFit/>
          </a:bodyPr>
          <a:lstStyle/>
          <a:p>
            <a:r>
              <a:rPr lang="en-US" b="1" dirty="0">
                <a:solidFill>
                  <a:srgbClr val="FFC000"/>
                </a:solidFill>
              </a:rPr>
              <a:t>By: Ty Simmons, Principal GIS Analyst</a:t>
            </a:r>
          </a:p>
          <a:p>
            <a:r>
              <a:rPr lang="en-US" b="1" dirty="0">
                <a:solidFill>
                  <a:srgbClr val="FFC000"/>
                </a:solidFill>
              </a:rPr>
              <a:t>      Vernon Seaman, Water Quality Specialist</a:t>
            </a:r>
          </a:p>
        </p:txBody>
      </p:sp>
    </p:spTree>
    <p:extLst>
      <p:ext uri="{BB962C8B-B14F-4D97-AF65-F5344CB8AC3E}">
        <p14:creationId xmlns:p14="http://schemas.microsoft.com/office/powerpoint/2010/main" val="3860126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638A-0D68-068B-8BBF-78C3F6DB65DB}"/>
              </a:ext>
            </a:extLst>
          </p:cNvPr>
          <p:cNvSpPr>
            <a:spLocks noGrp="1"/>
          </p:cNvSpPr>
          <p:nvPr>
            <p:ph type="title"/>
          </p:nvPr>
        </p:nvSpPr>
        <p:spPr>
          <a:xfrm>
            <a:off x="926474" y="514239"/>
            <a:ext cx="10351752" cy="762112"/>
          </a:xfrm>
        </p:spPr>
        <p:txBody>
          <a:bodyPr/>
          <a:lstStyle/>
          <a:p>
            <a:r>
              <a:rPr lang="en-US" dirty="0"/>
              <a:t>Classified Raster</a:t>
            </a:r>
          </a:p>
        </p:txBody>
      </p:sp>
      <p:sp>
        <p:nvSpPr>
          <p:cNvPr id="3" name="Text Placeholder 2">
            <a:extLst>
              <a:ext uri="{FF2B5EF4-FFF2-40B4-BE49-F238E27FC236}">
                <a16:creationId xmlns:a16="http://schemas.microsoft.com/office/drawing/2014/main" id="{DECCF4C6-A531-E564-F63D-C688185B194E}"/>
              </a:ext>
            </a:extLst>
          </p:cNvPr>
          <p:cNvSpPr>
            <a:spLocks noGrp="1"/>
          </p:cNvSpPr>
          <p:nvPr>
            <p:ph type="body" idx="1"/>
          </p:nvPr>
        </p:nvSpPr>
        <p:spPr>
          <a:xfrm>
            <a:off x="913774" y="1628776"/>
            <a:ext cx="10351752" cy="4600574"/>
          </a:xfrm>
        </p:spPr>
        <p:txBody>
          <a:bodyPr>
            <a:normAutofit/>
          </a:bodyPr>
          <a:lstStyle/>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Once the signature file has been evaluated and any necessary edits have been made, the Maximum Likelihood Classification tool can be executed to create a classified raster.</a:t>
            </a:r>
          </a:p>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The Maximum Likelihood Classification tool assigns each pixel in the NAIP aerial to one of the training sample classes identified using the Training Sample Manager.</a:t>
            </a:r>
          </a:p>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Examining the resulting classified raster may reveal areas that were misclassified by the tool.</a:t>
            </a:r>
          </a:p>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These can be cleaned up using some post-processing tools, such as filtering, smoothing, or removing small, isolated regions.</a:t>
            </a:r>
          </a:p>
        </p:txBody>
      </p:sp>
      <p:sp>
        <p:nvSpPr>
          <p:cNvPr id="4" name="Slide Number Placeholder 3">
            <a:extLst>
              <a:ext uri="{FF2B5EF4-FFF2-40B4-BE49-F238E27FC236}">
                <a16:creationId xmlns:a16="http://schemas.microsoft.com/office/drawing/2014/main" id="{F597A6E6-52BC-4E1B-BEF4-F16851545CB8}"/>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20</a:t>
            </a:fld>
            <a:endParaRPr lang="en-US"/>
          </a:p>
        </p:txBody>
      </p:sp>
    </p:spTree>
    <p:extLst>
      <p:ext uri="{BB962C8B-B14F-4D97-AF65-F5344CB8AC3E}">
        <p14:creationId xmlns:p14="http://schemas.microsoft.com/office/powerpoint/2010/main" val="3245472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638A-0D68-068B-8BBF-78C3F6DB65DB}"/>
              </a:ext>
            </a:extLst>
          </p:cNvPr>
          <p:cNvSpPr>
            <a:spLocks noGrp="1"/>
          </p:cNvSpPr>
          <p:nvPr>
            <p:ph type="title"/>
          </p:nvPr>
        </p:nvSpPr>
        <p:spPr>
          <a:xfrm>
            <a:off x="920124" y="276114"/>
            <a:ext cx="10351752" cy="752586"/>
          </a:xfrm>
        </p:spPr>
        <p:txBody>
          <a:bodyPr>
            <a:normAutofit fontScale="90000"/>
          </a:bodyPr>
          <a:lstStyle/>
          <a:p>
            <a:r>
              <a:rPr lang="en-US" dirty="0"/>
              <a:t>Observations Regarding maps on next slide</a:t>
            </a:r>
          </a:p>
        </p:txBody>
      </p:sp>
      <p:sp>
        <p:nvSpPr>
          <p:cNvPr id="3" name="Text Placeholder 2">
            <a:extLst>
              <a:ext uri="{FF2B5EF4-FFF2-40B4-BE49-F238E27FC236}">
                <a16:creationId xmlns:a16="http://schemas.microsoft.com/office/drawing/2014/main" id="{DECCF4C6-A531-E564-F63D-C688185B194E}"/>
              </a:ext>
            </a:extLst>
          </p:cNvPr>
          <p:cNvSpPr>
            <a:spLocks noGrp="1"/>
          </p:cNvSpPr>
          <p:nvPr>
            <p:ph type="body" idx="1"/>
          </p:nvPr>
        </p:nvSpPr>
        <p:spPr>
          <a:xfrm>
            <a:off x="409575" y="1104901"/>
            <a:ext cx="11506199" cy="5387974"/>
          </a:xfrm>
        </p:spPr>
        <p:txBody>
          <a:bodyPr>
            <a:normAutofit/>
          </a:bodyPr>
          <a:lstStyle/>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Initially, the analysis was run with the natural color NAIP aerial and later with the infrared NAIP aerial using all 8 land cover classes.</a:t>
            </a:r>
          </a:p>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Different land cover types are distinguishable from each other, but there were misclassifications.</a:t>
            </a:r>
          </a:p>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Some parking lots along the lower part of the image were misclassified as residential roofs.</a:t>
            </a:r>
          </a:p>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The areas surrounding streets were misclassified as bare earth, for the natural color aerial, and as commercial roof for the infrared aerial.</a:t>
            </a:r>
          </a:p>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In the natural color aerial, water is shown to be prevalent among the trees, and for both aerials, shadows are being classified as water. </a:t>
            </a:r>
          </a:p>
          <a:p>
            <a:pPr marL="342900" indent="-342900" algn="l">
              <a:spcBef>
                <a:spcPts val="1800"/>
              </a:spcBef>
              <a:buClr>
                <a:srgbClr val="FF0000"/>
              </a:buClr>
              <a:buFont typeface="Wingdings" panose="05000000000000000000" pitchFamily="2" charset="2"/>
              <a:buChar char="Ø"/>
            </a:pPr>
            <a:r>
              <a:rPr lang="en-US" sz="2200" cap="none" dirty="0">
                <a:solidFill>
                  <a:schemeClr val="tx1"/>
                </a:solidFill>
              </a:rPr>
              <a:t>The roof of the building at the bottom of the image is mostly classified as commercial roof in the natural color aerial, but almost entirely as concrete in the infrared aerial.</a:t>
            </a:r>
          </a:p>
          <a:p>
            <a:pPr marL="342900" indent="-342900" algn="l">
              <a:spcBef>
                <a:spcPts val="1800"/>
              </a:spcBef>
              <a:buClr>
                <a:srgbClr val="FF0000"/>
              </a:buClr>
              <a:buFont typeface="Wingdings" panose="05000000000000000000" pitchFamily="2" charset="2"/>
              <a:buChar char="Ø"/>
            </a:pPr>
            <a:endParaRPr lang="en-US" sz="2200" cap="none" dirty="0">
              <a:solidFill>
                <a:schemeClr val="tx1"/>
              </a:solidFill>
            </a:endParaRPr>
          </a:p>
          <a:p>
            <a:pPr marL="342900" indent="-342900" algn="l">
              <a:spcBef>
                <a:spcPts val="1800"/>
              </a:spcBef>
              <a:buClr>
                <a:srgbClr val="FF0000"/>
              </a:buClr>
              <a:buFont typeface="Wingdings" panose="05000000000000000000" pitchFamily="2" charset="2"/>
              <a:buChar char="Ø"/>
            </a:pPr>
            <a:endParaRPr lang="en-US" sz="2200" cap="none" dirty="0">
              <a:solidFill>
                <a:schemeClr val="tx1"/>
              </a:solidFill>
            </a:endParaRPr>
          </a:p>
          <a:p>
            <a:pPr marL="342900" indent="-342900" algn="l">
              <a:spcBef>
                <a:spcPts val="1800"/>
              </a:spcBef>
              <a:buClr>
                <a:srgbClr val="FF0000"/>
              </a:buClr>
              <a:buFont typeface="Wingdings" panose="05000000000000000000" pitchFamily="2" charset="2"/>
              <a:buChar char="Ø"/>
            </a:pPr>
            <a:endParaRPr lang="en-US" sz="2200" cap="none" dirty="0">
              <a:solidFill>
                <a:schemeClr val="tx1"/>
              </a:solidFill>
            </a:endParaRPr>
          </a:p>
        </p:txBody>
      </p:sp>
      <p:sp>
        <p:nvSpPr>
          <p:cNvPr id="4" name="Slide Number Placeholder 3">
            <a:extLst>
              <a:ext uri="{FF2B5EF4-FFF2-40B4-BE49-F238E27FC236}">
                <a16:creationId xmlns:a16="http://schemas.microsoft.com/office/drawing/2014/main" id="{F597A6E6-52BC-4E1B-BEF4-F16851545CB8}"/>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21</a:t>
            </a:fld>
            <a:endParaRPr lang="en-US" dirty="0"/>
          </a:p>
        </p:txBody>
      </p:sp>
    </p:spTree>
    <p:extLst>
      <p:ext uri="{BB962C8B-B14F-4D97-AF65-F5344CB8AC3E}">
        <p14:creationId xmlns:p14="http://schemas.microsoft.com/office/powerpoint/2010/main" val="2946467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ap&#10;&#10;Description automatically generated">
            <a:extLst>
              <a:ext uri="{FF2B5EF4-FFF2-40B4-BE49-F238E27FC236}">
                <a16:creationId xmlns:a16="http://schemas.microsoft.com/office/drawing/2014/main" id="{7968C320-C464-7F01-E3AD-F9A1453094D8}"/>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0018" y="171450"/>
            <a:ext cx="5863709" cy="5863709"/>
          </a:xfrm>
          <a:ln>
            <a:solidFill>
              <a:schemeClr val="tx1"/>
            </a:solidFill>
          </a:ln>
        </p:spPr>
      </p:pic>
      <p:pic>
        <p:nvPicPr>
          <p:cNvPr id="9" name="Content Placeholder 8" descr="Map&#10;&#10;Description automatically generated">
            <a:extLst>
              <a:ext uri="{FF2B5EF4-FFF2-40B4-BE49-F238E27FC236}">
                <a16:creationId xmlns:a16="http://schemas.microsoft.com/office/drawing/2014/main" id="{BCD39715-4686-0358-B023-1C4D8AA02580}"/>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178272" y="171450"/>
            <a:ext cx="5863709" cy="5863709"/>
          </a:xfrm>
          <a:ln>
            <a:solidFill>
              <a:schemeClr val="tx1"/>
            </a:solidFill>
          </a:ln>
        </p:spPr>
      </p:pic>
      <p:sp>
        <p:nvSpPr>
          <p:cNvPr id="5" name="Slide Number Placeholder 4">
            <a:extLst>
              <a:ext uri="{FF2B5EF4-FFF2-40B4-BE49-F238E27FC236}">
                <a16:creationId xmlns:a16="http://schemas.microsoft.com/office/drawing/2014/main" id="{05EF83F7-E07E-E74E-5E36-D57CF0A4FE39}"/>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22</a:t>
            </a:fld>
            <a:endParaRPr lang="en-US" dirty="0"/>
          </a:p>
        </p:txBody>
      </p:sp>
      <p:sp>
        <p:nvSpPr>
          <p:cNvPr id="10" name="TextBox 9">
            <a:extLst>
              <a:ext uri="{FF2B5EF4-FFF2-40B4-BE49-F238E27FC236}">
                <a16:creationId xmlns:a16="http://schemas.microsoft.com/office/drawing/2014/main" id="{92C340AD-E431-C56E-571F-50E6011E5858}"/>
              </a:ext>
            </a:extLst>
          </p:cNvPr>
          <p:cNvSpPr txBox="1"/>
          <p:nvPr/>
        </p:nvSpPr>
        <p:spPr>
          <a:xfrm>
            <a:off x="752476" y="6035159"/>
            <a:ext cx="4362450" cy="369332"/>
          </a:xfrm>
          <a:prstGeom prst="rect">
            <a:avLst/>
          </a:prstGeom>
          <a:noFill/>
        </p:spPr>
        <p:txBody>
          <a:bodyPr wrap="square" rtlCol="0">
            <a:spAutoFit/>
          </a:bodyPr>
          <a:lstStyle/>
          <a:p>
            <a:r>
              <a:rPr lang="en-US" dirty="0"/>
              <a:t>Classified raster using the natural color NAIP</a:t>
            </a:r>
          </a:p>
        </p:txBody>
      </p:sp>
      <p:sp>
        <p:nvSpPr>
          <p:cNvPr id="11" name="TextBox 10">
            <a:extLst>
              <a:ext uri="{FF2B5EF4-FFF2-40B4-BE49-F238E27FC236}">
                <a16:creationId xmlns:a16="http://schemas.microsoft.com/office/drawing/2014/main" id="{09D44273-ABCE-65C8-1B51-E3F4684C50C7}"/>
              </a:ext>
            </a:extLst>
          </p:cNvPr>
          <p:cNvSpPr txBox="1"/>
          <p:nvPr/>
        </p:nvSpPr>
        <p:spPr>
          <a:xfrm>
            <a:off x="7005471" y="6035159"/>
            <a:ext cx="5036510" cy="369332"/>
          </a:xfrm>
          <a:prstGeom prst="rect">
            <a:avLst/>
          </a:prstGeom>
          <a:noFill/>
        </p:spPr>
        <p:txBody>
          <a:bodyPr wrap="square" rtlCol="0">
            <a:spAutoFit/>
          </a:bodyPr>
          <a:lstStyle/>
          <a:p>
            <a:r>
              <a:rPr lang="en-US" dirty="0"/>
              <a:t>Classified raster using the infrared NAIP</a:t>
            </a:r>
          </a:p>
        </p:txBody>
      </p:sp>
    </p:spTree>
    <p:extLst>
      <p:ext uri="{BB962C8B-B14F-4D97-AF65-F5344CB8AC3E}">
        <p14:creationId xmlns:p14="http://schemas.microsoft.com/office/powerpoint/2010/main" val="1583620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CCE2-4229-002E-9A1A-BE5CA9811FB6}"/>
              </a:ext>
            </a:extLst>
          </p:cNvPr>
          <p:cNvSpPr>
            <a:spLocks noGrp="1"/>
          </p:cNvSpPr>
          <p:nvPr>
            <p:ph type="title"/>
          </p:nvPr>
        </p:nvSpPr>
        <p:spPr>
          <a:xfrm>
            <a:off x="913774" y="321216"/>
            <a:ext cx="10364451" cy="705458"/>
          </a:xfrm>
        </p:spPr>
        <p:txBody>
          <a:bodyPr/>
          <a:lstStyle/>
          <a:p>
            <a:r>
              <a:rPr lang="en-US" dirty="0"/>
              <a:t>Misclassification Adjustments</a:t>
            </a:r>
          </a:p>
        </p:txBody>
      </p:sp>
      <p:sp>
        <p:nvSpPr>
          <p:cNvPr id="3" name="Content Placeholder 2">
            <a:extLst>
              <a:ext uri="{FF2B5EF4-FFF2-40B4-BE49-F238E27FC236}">
                <a16:creationId xmlns:a16="http://schemas.microsoft.com/office/drawing/2014/main" id="{9964E9CF-709D-FDDB-68DA-74E1AE475D8E}"/>
              </a:ext>
            </a:extLst>
          </p:cNvPr>
          <p:cNvSpPr>
            <a:spLocks noGrp="1"/>
          </p:cNvSpPr>
          <p:nvPr>
            <p:ph sz="quarter" idx="13"/>
          </p:nvPr>
        </p:nvSpPr>
        <p:spPr>
          <a:xfrm>
            <a:off x="434484" y="881063"/>
            <a:ext cx="6608341" cy="5095874"/>
          </a:xfrm>
        </p:spPr>
        <p:txBody>
          <a:bodyPr>
            <a:noAutofit/>
          </a:bodyPr>
          <a:lstStyle/>
          <a:p>
            <a:pPr>
              <a:spcBef>
                <a:spcPts val="1800"/>
              </a:spcBef>
              <a:buClr>
                <a:srgbClr val="FF0000"/>
              </a:buClr>
              <a:buFont typeface="Wingdings" panose="05000000000000000000" pitchFamily="2" charset="2"/>
              <a:buChar char="Ø"/>
            </a:pPr>
            <a:r>
              <a:rPr lang="en-US" sz="2200" cap="none" dirty="0"/>
              <a:t>Due to the misclassifications of the first run, a new training sample was created from the original to improve the classifications.</a:t>
            </a:r>
          </a:p>
          <a:p>
            <a:pPr>
              <a:spcBef>
                <a:spcPts val="1800"/>
              </a:spcBef>
              <a:buClr>
                <a:srgbClr val="FF0000"/>
              </a:buClr>
              <a:buFont typeface="Wingdings" panose="05000000000000000000" pitchFamily="2" charset="2"/>
              <a:buChar char="Ø"/>
            </a:pPr>
            <a:r>
              <a:rPr lang="en-US" sz="2200" cap="none" dirty="0"/>
              <a:t>Classes 8 and 5 (water and trees &amp; shrubs) were merged since their spectral characteristics were so similar and a GIS waterbody feature was available.</a:t>
            </a:r>
          </a:p>
          <a:p>
            <a:pPr>
              <a:spcBef>
                <a:spcPts val="1800"/>
              </a:spcBef>
              <a:buClr>
                <a:srgbClr val="FF0000"/>
              </a:buClr>
              <a:buFont typeface="Wingdings" panose="05000000000000000000" pitchFamily="2" charset="2"/>
              <a:buChar char="Ø"/>
            </a:pPr>
            <a:r>
              <a:rPr lang="en-US" sz="2200" cap="none" dirty="0"/>
              <a:t>It was also decided to disregard the distinction between the various types of impervious surfaces and merge them all into one impervious category.</a:t>
            </a:r>
          </a:p>
          <a:p>
            <a:pPr>
              <a:spcBef>
                <a:spcPts val="1800"/>
              </a:spcBef>
              <a:buClr>
                <a:srgbClr val="FF0000"/>
              </a:buClr>
              <a:buFont typeface="Wingdings" panose="05000000000000000000" pitchFamily="2" charset="2"/>
              <a:buChar char="Ø"/>
            </a:pPr>
            <a:r>
              <a:rPr lang="en-US" sz="2200" cap="none" dirty="0"/>
              <a:t>Classes 1 (asphalt), 2 (concrete), 6 (residential roofs), and 7 (commercial roofs) were merged to form a single impervious class.</a:t>
            </a:r>
          </a:p>
        </p:txBody>
      </p:sp>
      <p:sp>
        <p:nvSpPr>
          <p:cNvPr id="4" name="Slide Number Placeholder 3">
            <a:extLst>
              <a:ext uri="{FF2B5EF4-FFF2-40B4-BE49-F238E27FC236}">
                <a16:creationId xmlns:a16="http://schemas.microsoft.com/office/drawing/2014/main" id="{5FF7C3F7-8AFA-7473-6B83-3F0E60CDAA18}"/>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23</a:t>
            </a:fld>
            <a:endParaRPr lang="en-US" dirty="0"/>
          </a:p>
        </p:txBody>
      </p:sp>
      <p:pic>
        <p:nvPicPr>
          <p:cNvPr id="6" name="Picture 5" descr="Table&#10;&#10;Description automatically generated">
            <a:extLst>
              <a:ext uri="{FF2B5EF4-FFF2-40B4-BE49-F238E27FC236}">
                <a16:creationId xmlns:a16="http://schemas.microsoft.com/office/drawing/2014/main" id="{B95A512E-64CB-5744-37D6-6B7020502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467" y="1827633"/>
            <a:ext cx="4951675" cy="3172383"/>
          </a:xfrm>
          <a:prstGeom prst="rect">
            <a:avLst/>
          </a:prstGeom>
        </p:spPr>
      </p:pic>
      <p:sp>
        <p:nvSpPr>
          <p:cNvPr id="7" name="TextBox 6">
            <a:extLst>
              <a:ext uri="{FF2B5EF4-FFF2-40B4-BE49-F238E27FC236}">
                <a16:creationId xmlns:a16="http://schemas.microsoft.com/office/drawing/2014/main" id="{23ADA1DE-E26F-E2A3-6F50-C3B4117C919F}"/>
              </a:ext>
            </a:extLst>
          </p:cNvPr>
          <p:cNvSpPr txBox="1"/>
          <p:nvPr/>
        </p:nvSpPr>
        <p:spPr>
          <a:xfrm>
            <a:off x="7512064" y="5000016"/>
            <a:ext cx="3982480" cy="369332"/>
          </a:xfrm>
          <a:prstGeom prst="rect">
            <a:avLst/>
          </a:prstGeom>
          <a:noFill/>
        </p:spPr>
        <p:txBody>
          <a:bodyPr wrap="square" rtlCol="0">
            <a:spAutoFit/>
          </a:bodyPr>
          <a:lstStyle/>
          <a:p>
            <a:r>
              <a:rPr lang="en-US" dirty="0"/>
              <a:t>Training Sample Manager with 4 classes</a:t>
            </a:r>
          </a:p>
        </p:txBody>
      </p:sp>
    </p:spTree>
    <p:extLst>
      <p:ext uri="{BB962C8B-B14F-4D97-AF65-F5344CB8AC3E}">
        <p14:creationId xmlns:p14="http://schemas.microsoft.com/office/powerpoint/2010/main" val="3422779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CCE2-4229-002E-9A1A-BE5CA9811FB6}"/>
              </a:ext>
            </a:extLst>
          </p:cNvPr>
          <p:cNvSpPr>
            <a:spLocks noGrp="1"/>
          </p:cNvSpPr>
          <p:nvPr>
            <p:ph type="title"/>
          </p:nvPr>
        </p:nvSpPr>
        <p:spPr>
          <a:xfrm>
            <a:off x="913774" y="321216"/>
            <a:ext cx="10364451" cy="705458"/>
          </a:xfrm>
        </p:spPr>
        <p:txBody>
          <a:bodyPr/>
          <a:lstStyle/>
          <a:p>
            <a:r>
              <a:rPr lang="en-US" dirty="0"/>
              <a:t>Misclassification Adjustments</a:t>
            </a:r>
          </a:p>
        </p:txBody>
      </p:sp>
      <p:sp>
        <p:nvSpPr>
          <p:cNvPr id="3" name="Content Placeholder 2">
            <a:extLst>
              <a:ext uri="{FF2B5EF4-FFF2-40B4-BE49-F238E27FC236}">
                <a16:creationId xmlns:a16="http://schemas.microsoft.com/office/drawing/2014/main" id="{9964E9CF-709D-FDDB-68DA-74E1AE475D8E}"/>
              </a:ext>
            </a:extLst>
          </p:cNvPr>
          <p:cNvSpPr>
            <a:spLocks noGrp="1"/>
          </p:cNvSpPr>
          <p:nvPr>
            <p:ph sz="quarter" idx="13"/>
          </p:nvPr>
        </p:nvSpPr>
        <p:spPr>
          <a:xfrm>
            <a:off x="434484" y="1171575"/>
            <a:ext cx="6068539" cy="5321300"/>
          </a:xfrm>
        </p:spPr>
        <p:txBody>
          <a:bodyPr>
            <a:noAutofit/>
          </a:bodyPr>
          <a:lstStyle/>
          <a:p>
            <a:pPr>
              <a:spcBef>
                <a:spcPts val="1800"/>
              </a:spcBef>
              <a:buClr>
                <a:srgbClr val="FF0000"/>
              </a:buClr>
              <a:buFont typeface="Wingdings" panose="05000000000000000000" pitchFamily="2" charset="2"/>
              <a:buChar char="Ø"/>
            </a:pPr>
            <a:r>
              <a:rPr lang="en-US" sz="2200" cap="none" dirty="0"/>
              <a:t>The dendrogram tree diagrams for each of the signature files created from the new merged classes reveals that classes 1 and 2 (impervious and bare earth) have similar spectral characteristics, particularly for the natural color aerial. However, those two classes represent impervious and pervious land covers, so they were not merged.</a:t>
            </a:r>
          </a:p>
          <a:p>
            <a:pPr>
              <a:spcBef>
                <a:spcPts val="1800"/>
              </a:spcBef>
              <a:buClr>
                <a:srgbClr val="FF0000"/>
              </a:buClr>
              <a:buFont typeface="Wingdings" panose="05000000000000000000" pitchFamily="2" charset="2"/>
              <a:buChar char="Ø"/>
            </a:pPr>
            <a:r>
              <a:rPr lang="en-US" sz="2200" cap="none" dirty="0"/>
              <a:t>The Maximum Likelihood Classification tool was then run again using the two new signature files created from the merged training samples. The results are shown on the next slide.</a:t>
            </a:r>
          </a:p>
        </p:txBody>
      </p:sp>
      <p:sp>
        <p:nvSpPr>
          <p:cNvPr id="4" name="Slide Number Placeholder 3">
            <a:extLst>
              <a:ext uri="{FF2B5EF4-FFF2-40B4-BE49-F238E27FC236}">
                <a16:creationId xmlns:a16="http://schemas.microsoft.com/office/drawing/2014/main" id="{5FF7C3F7-8AFA-7473-6B83-3F0E60CDAA18}"/>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24</a:t>
            </a:fld>
            <a:endParaRPr lang="en-US" dirty="0"/>
          </a:p>
        </p:txBody>
      </p:sp>
      <p:pic>
        <p:nvPicPr>
          <p:cNvPr id="8" name="Picture 7">
            <a:extLst>
              <a:ext uri="{FF2B5EF4-FFF2-40B4-BE49-F238E27FC236}">
                <a16:creationId xmlns:a16="http://schemas.microsoft.com/office/drawing/2014/main" id="{26738472-8082-574F-0480-9BD6CE3A1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304" y="1278893"/>
            <a:ext cx="3774039" cy="1822143"/>
          </a:xfrm>
          <a:prstGeom prst="rect">
            <a:avLst/>
          </a:prstGeom>
          <a:ln w="6350">
            <a:solidFill>
              <a:schemeClr val="tx1">
                <a:lumMod val="50000"/>
                <a:lumOff val="50000"/>
              </a:schemeClr>
            </a:solidFill>
          </a:ln>
        </p:spPr>
      </p:pic>
      <p:pic>
        <p:nvPicPr>
          <p:cNvPr id="9" name="Picture 8">
            <a:extLst>
              <a:ext uri="{FF2B5EF4-FFF2-40B4-BE49-F238E27FC236}">
                <a16:creationId xmlns:a16="http://schemas.microsoft.com/office/drawing/2014/main" id="{A34FD697-7E34-FF79-D09A-5979732898D1}"/>
              </a:ext>
            </a:extLst>
          </p:cNvPr>
          <p:cNvPicPr>
            <a:picLocks/>
          </p:cNvPicPr>
          <p:nvPr/>
        </p:nvPicPr>
        <p:blipFill>
          <a:blip r:embed="rId3">
            <a:extLst>
              <a:ext uri="{28A0092B-C50C-407E-A947-70E740481C1C}">
                <a14:useLocalDpi xmlns:a14="http://schemas.microsoft.com/office/drawing/2010/main" val="0"/>
              </a:ext>
            </a:extLst>
          </a:blip>
          <a:srcRect t="406" b="406"/>
          <a:stretch>
            <a:fillRect/>
          </a:stretch>
        </p:blipFill>
        <p:spPr bwMode="auto">
          <a:xfrm>
            <a:off x="7016304" y="3766563"/>
            <a:ext cx="3774038" cy="1641763"/>
          </a:xfrm>
          <a:prstGeom prst="rect">
            <a:avLst/>
          </a:prstGeom>
          <a:ln w="6350">
            <a:solidFill>
              <a:schemeClr val="tx1">
                <a:lumMod val="50000"/>
                <a:lumOff val="50000"/>
              </a:schemeClr>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3623732D-2D33-7911-A77A-DBB8FD0C8265}"/>
              </a:ext>
            </a:extLst>
          </p:cNvPr>
          <p:cNvSpPr txBox="1"/>
          <p:nvPr/>
        </p:nvSpPr>
        <p:spPr>
          <a:xfrm>
            <a:off x="6503023" y="3110634"/>
            <a:ext cx="4800600" cy="646331"/>
          </a:xfrm>
          <a:prstGeom prst="rect">
            <a:avLst/>
          </a:prstGeom>
          <a:noFill/>
        </p:spPr>
        <p:txBody>
          <a:bodyPr wrap="square" rtlCol="0">
            <a:spAutoFit/>
          </a:bodyPr>
          <a:lstStyle/>
          <a:p>
            <a:r>
              <a:rPr lang="en-US" dirty="0"/>
              <a:t>Dendrogram showing merged classes with similar characteristics for the natural color aerial</a:t>
            </a:r>
          </a:p>
        </p:txBody>
      </p:sp>
      <p:sp>
        <p:nvSpPr>
          <p:cNvPr id="11" name="TextBox 10">
            <a:extLst>
              <a:ext uri="{FF2B5EF4-FFF2-40B4-BE49-F238E27FC236}">
                <a16:creationId xmlns:a16="http://schemas.microsoft.com/office/drawing/2014/main" id="{3E564046-CF44-DE64-CF01-C969743B76D9}"/>
              </a:ext>
            </a:extLst>
          </p:cNvPr>
          <p:cNvSpPr txBox="1"/>
          <p:nvPr/>
        </p:nvSpPr>
        <p:spPr>
          <a:xfrm>
            <a:off x="6677025" y="5417924"/>
            <a:ext cx="4458358" cy="646331"/>
          </a:xfrm>
          <a:prstGeom prst="rect">
            <a:avLst/>
          </a:prstGeom>
          <a:noFill/>
        </p:spPr>
        <p:txBody>
          <a:bodyPr wrap="square" rtlCol="0">
            <a:spAutoFit/>
          </a:bodyPr>
          <a:lstStyle/>
          <a:p>
            <a:r>
              <a:rPr lang="en-US" dirty="0"/>
              <a:t>Dendrogram showing merged classes with similar characteristics for the infrared aerial</a:t>
            </a:r>
          </a:p>
        </p:txBody>
      </p:sp>
    </p:spTree>
    <p:extLst>
      <p:ext uri="{BB962C8B-B14F-4D97-AF65-F5344CB8AC3E}">
        <p14:creationId xmlns:p14="http://schemas.microsoft.com/office/powerpoint/2010/main" val="342664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61AB2-6AC0-6E7D-3E6D-43E07EC57473}"/>
              </a:ext>
            </a:extLst>
          </p:cNvPr>
          <p:cNvSpPr>
            <a:spLocks noGrp="1"/>
          </p:cNvSpPr>
          <p:nvPr>
            <p:ph type="title"/>
          </p:nvPr>
        </p:nvSpPr>
        <p:spPr>
          <a:xfrm>
            <a:off x="1223756" y="473718"/>
            <a:ext cx="10364451" cy="1170178"/>
          </a:xfrm>
        </p:spPr>
        <p:txBody>
          <a:bodyPr>
            <a:normAutofit/>
          </a:bodyPr>
          <a:lstStyle/>
          <a:p>
            <a:pPr algn="l"/>
            <a:r>
              <a:rPr lang="en-US" sz="2200" cap="none" dirty="0"/>
              <a:t>The analysis is now classifying impervious surfaces around the edge of streets and along roof lines as bare earth for the natural color aerial. The same is true for the infrared aerial, at least around the edges of streets.</a:t>
            </a:r>
          </a:p>
        </p:txBody>
      </p:sp>
      <p:sp>
        <p:nvSpPr>
          <p:cNvPr id="7" name="Slide Number Placeholder 6">
            <a:extLst>
              <a:ext uri="{FF2B5EF4-FFF2-40B4-BE49-F238E27FC236}">
                <a16:creationId xmlns:a16="http://schemas.microsoft.com/office/drawing/2014/main" id="{C99A87DE-42E0-EBC2-7A20-1408B9F91695}"/>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25</a:t>
            </a:fld>
            <a:endParaRPr lang="en-US" dirty="0"/>
          </a:p>
        </p:txBody>
      </p:sp>
      <p:pic>
        <p:nvPicPr>
          <p:cNvPr id="8" name="Content Placeholder 7">
            <a:extLst>
              <a:ext uri="{FF2B5EF4-FFF2-40B4-BE49-F238E27FC236}">
                <a16:creationId xmlns:a16="http://schemas.microsoft.com/office/drawing/2014/main" id="{3BAE379B-88A0-1C0D-E60B-72900F47057B}"/>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960628" y="1643896"/>
            <a:ext cx="3994911" cy="3994911"/>
          </a:xfrm>
          <a:prstGeom prst="rect">
            <a:avLst/>
          </a:prstGeom>
          <a:ln>
            <a:solidFill>
              <a:schemeClr val="tx1"/>
            </a:solidFill>
          </a:ln>
        </p:spPr>
      </p:pic>
      <p:pic>
        <p:nvPicPr>
          <p:cNvPr id="9" name="Content Placeholder 8">
            <a:extLst>
              <a:ext uri="{FF2B5EF4-FFF2-40B4-BE49-F238E27FC236}">
                <a16:creationId xmlns:a16="http://schemas.microsoft.com/office/drawing/2014/main" id="{9535A99A-9EB4-4C5D-022B-77E3C100670D}"/>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7177764" y="1643895"/>
            <a:ext cx="3994911" cy="3994911"/>
          </a:xfrm>
          <a:prstGeom prst="rect">
            <a:avLst/>
          </a:prstGeom>
          <a:ln>
            <a:solidFill>
              <a:schemeClr val="tx1"/>
            </a:solidFill>
          </a:ln>
        </p:spPr>
      </p:pic>
      <p:sp>
        <p:nvSpPr>
          <p:cNvPr id="10" name="TextBox 9">
            <a:extLst>
              <a:ext uri="{FF2B5EF4-FFF2-40B4-BE49-F238E27FC236}">
                <a16:creationId xmlns:a16="http://schemas.microsoft.com/office/drawing/2014/main" id="{D0C51A93-C47E-261A-DDE8-C8ACEDAB06C7}"/>
              </a:ext>
            </a:extLst>
          </p:cNvPr>
          <p:cNvSpPr txBox="1"/>
          <p:nvPr/>
        </p:nvSpPr>
        <p:spPr>
          <a:xfrm>
            <a:off x="3994902" y="5710992"/>
            <a:ext cx="1499937" cy="369332"/>
          </a:xfrm>
          <a:prstGeom prst="rect">
            <a:avLst/>
          </a:prstGeom>
          <a:noFill/>
        </p:spPr>
        <p:txBody>
          <a:bodyPr wrap="square" rtlCol="0">
            <a:spAutoFit/>
          </a:bodyPr>
          <a:lstStyle/>
          <a:p>
            <a:r>
              <a:rPr lang="en-US" dirty="0"/>
              <a:t>Natural color</a:t>
            </a:r>
          </a:p>
        </p:txBody>
      </p:sp>
      <p:sp>
        <p:nvSpPr>
          <p:cNvPr id="11" name="TextBox 10">
            <a:extLst>
              <a:ext uri="{FF2B5EF4-FFF2-40B4-BE49-F238E27FC236}">
                <a16:creationId xmlns:a16="http://schemas.microsoft.com/office/drawing/2014/main" id="{83E2A740-D818-ABA0-D9D9-45202E73E11B}"/>
              </a:ext>
            </a:extLst>
          </p:cNvPr>
          <p:cNvSpPr txBox="1"/>
          <p:nvPr/>
        </p:nvSpPr>
        <p:spPr>
          <a:xfrm>
            <a:off x="8641819" y="5710992"/>
            <a:ext cx="1066800" cy="369332"/>
          </a:xfrm>
          <a:prstGeom prst="rect">
            <a:avLst/>
          </a:prstGeom>
          <a:noFill/>
        </p:spPr>
        <p:txBody>
          <a:bodyPr wrap="square" rtlCol="0">
            <a:spAutoFit/>
          </a:bodyPr>
          <a:lstStyle/>
          <a:p>
            <a:r>
              <a:rPr lang="en-US" dirty="0"/>
              <a:t>Infrared</a:t>
            </a:r>
          </a:p>
        </p:txBody>
      </p:sp>
      <p:sp>
        <p:nvSpPr>
          <p:cNvPr id="12" name="TextBox 11">
            <a:extLst>
              <a:ext uri="{FF2B5EF4-FFF2-40B4-BE49-F238E27FC236}">
                <a16:creationId xmlns:a16="http://schemas.microsoft.com/office/drawing/2014/main" id="{45CCEF5F-2828-4634-ADB5-A13500A393B0}"/>
              </a:ext>
            </a:extLst>
          </p:cNvPr>
          <p:cNvSpPr txBox="1"/>
          <p:nvPr/>
        </p:nvSpPr>
        <p:spPr>
          <a:xfrm>
            <a:off x="304801" y="2413337"/>
            <a:ext cx="2519865" cy="2800767"/>
          </a:xfrm>
          <a:prstGeom prst="rect">
            <a:avLst/>
          </a:prstGeom>
          <a:noFill/>
        </p:spPr>
        <p:txBody>
          <a:bodyPr wrap="square" rtlCol="0">
            <a:spAutoFit/>
          </a:bodyPr>
          <a:lstStyle/>
          <a:p>
            <a:r>
              <a:rPr lang="en-US" sz="2200" dirty="0"/>
              <a:t>Grass and trees &amp; shrubs appear to have been classified well for both aerials. Unfortunately, the analysis is classifying many building shadows as trees.</a:t>
            </a:r>
          </a:p>
        </p:txBody>
      </p:sp>
    </p:spTree>
    <p:extLst>
      <p:ext uri="{BB962C8B-B14F-4D97-AF65-F5344CB8AC3E}">
        <p14:creationId xmlns:p14="http://schemas.microsoft.com/office/powerpoint/2010/main" val="2473978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76C-0761-500D-4C14-CAD4553A5690}"/>
              </a:ext>
            </a:extLst>
          </p:cNvPr>
          <p:cNvSpPr>
            <a:spLocks noGrp="1"/>
          </p:cNvSpPr>
          <p:nvPr>
            <p:ph type="title"/>
          </p:nvPr>
        </p:nvSpPr>
        <p:spPr>
          <a:xfrm>
            <a:off x="913775" y="618518"/>
            <a:ext cx="10364451" cy="825272"/>
          </a:xfrm>
        </p:spPr>
        <p:txBody>
          <a:bodyPr/>
          <a:lstStyle/>
          <a:p>
            <a:r>
              <a:rPr lang="en-US" dirty="0"/>
              <a:t>Review at this point</a:t>
            </a:r>
          </a:p>
        </p:txBody>
      </p:sp>
      <p:sp>
        <p:nvSpPr>
          <p:cNvPr id="3" name="Content Placeholder 2">
            <a:extLst>
              <a:ext uri="{FF2B5EF4-FFF2-40B4-BE49-F238E27FC236}">
                <a16:creationId xmlns:a16="http://schemas.microsoft.com/office/drawing/2014/main" id="{6CF8990C-1FC0-107F-7CA2-40733AFA2D33}"/>
              </a:ext>
            </a:extLst>
          </p:cNvPr>
          <p:cNvSpPr>
            <a:spLocks noGrp="1"/>
          </p:cNvSpPr>
          <p:nvPr>
            <p:ph sz="quarter" idx="13"/>
          </p:nvPr>
        </p:nvSpPr>
        <p:spPr>
          <a:xfrm>
            <a:off x="913774" y="1604212"/>
            <a:ext cx="10363826" cy="4186988"/>
          </a:xfrm>
        </p:spPr>
        <p:txBody>
          <a:bodyPr>
            <a:normAutofit/>
          </a:bodyPr>
          <a:lstStyle/>
          <a:p>
            <a:pPr>
              <a:spcBef>
                <a:spcPts val="1800"/>
              </a:spcBef>
              <a:buClr>
                <a:srgbClr val="FF0000"/>
              </a:buClr>
              <a:buFont typeface="Wingdings" panose="05000000000000000000" pitchFamily="2" charset="2"/>
              <a:buChar char="Ø"/>
            </a:pPr>
            <a:r>
              <a:rPr lang="en-US" sz="2200" cap="none" dirty="0"/>
              <a:t>Overall, the analysis using the infrared aerial appears to do a better job at distinguishing impervious from pervious surfaces.</a:t>
            </a:r>
          </a:p>
          <a:p>
            <a:pPr>
              <a:spcBef>
                <a:spcPts val="1800"/>
              </a:spcBef>
              <a:buClr>
                <a:srgbClr val="FF0000"/>
              </a:buClr>
              <a:buFont typeface="Wingdings" panose="05000000000000000000" pitchFamily="2" charset="2"/>
              <a:buChar char="Ø"/>
            </a:pPr>
            <a:r>
              <a:rPr lang="en-US" sz="2200" cap="none" dirty="0"/>
              <a:t>However, bare earth presented a problem both with the natural color aerial and with the infrared aerial.</a:t>
            </a:r>
          </a:p>
          <a:p>
            <a:pPr>
              <a:spcBef>
                <a:spcPts val="1800"/>
              </a:spcBef>
              <a:buClr>
                <a:srgbClr val="FF0000"/>
              </a:buClr>
              <a:buFont typeface="Wingdings" panose="05000000000000000000" pitchFamily="2" charset="2"/>
              <a:buChar char="Ø"/>
            </a:pPr>
            <a:r>
              <a:rPr lang="en-US" sz="2200" cap="none" dirty="0"/>
              <a:t>To improve upon it, some post-classification processing was employed, namely the majority filter and boundary clean tools were used to further refine the images.</a:t>
            </a:r>
          </a:p>
          <a:p>
            <a:pPr>
              <a:spcBef>
                <a:spcPts val="1800"/>
              </a:spcBef>
              <a:buClr>
                <a:srgbClr val="FF0000"/>
              </a:buClr>
              <a:buFont typeface="Wingdings" panose="05000000000000000000" pitchFamily="2" charset="2"/>
              <a:buChar char="Ø"/>
            </a:pPr>
            <a:r>
              <a:rPr lang="en-US" sz="2200" cap="none" dirty="0"/>
              <a:t>Although subtle, the post processing improved the classification by removing isolated pixels and smoothing the edges.</a:t>
            </a:r>
          </a:p>
          <a:p>
            <a:pPr marL="0" indent="0">
              <a:spcBef>
                <a:spcPts val="1800"/>
              </a:spcBef>
              <a:buClr>
                <a:srgbClr val="FF0000"/>
              </a:buClr>
              <a:buNone/>
            </a:pPr>
            <a:endParaRPr lang="en-US" sz="2200" cap="none" dirty="0"/>
          </a:p>
        </p:txBody>
      </p:sp>
      <p:sp>
        <p:nvSpPr>
          <p:cNvPr id="4" name="Slide Number Placeholder 3">
            <a:extLst>
              <a:ext uri="{FF2B5EF4-FFF2-40B4-BE49-F238E27FC236}">
                <a16:creationId xmlns:a16="http://schemas.microsoft.com/office/drawing/2014/main" id="{FD8F8F19-8265-79CB-C225-ED46311618DC}"/>
              </a:ext>
            </a:extLst>
          </p:cNvPr>
          <p:cNvSpPr>
            <a:spLocks noGrp="1"/>
          </p:cNvSpPr>
          <p:nvPr>
            <p:ph type="sldNum" sz="quarter" idx="12"/>
          </p:nvPr>
        </p:nvSpPr>
        <p:spPr>
          <a:xfrm>
            <a:off x="11364242" y="6492875"/>
            <a:ext cx="764215" cy="365125"/>
          </a:xfrm>
        </p:spPr>
        <p:txBody>
          <a:bodyPr/>
          <a:lstStyle/>
          <a:p>
            <a:fld id="{A62A27DD-D3C4-44F3-B2A7-1114804FDBDB}" type="slidenum">
              <a:rPr lang="en-US" smtClean="0"/>
              <a:t>26</a:t>
            </a:fld>
            <a:endParaRPr lang="en-US" dirty="0"/>
          </a:p>
        </p:txBody>
      </p:sp>
    </p:spTree>
    <p:extLst>
      <p:ext uri="{BB962C8B-B14F-4D97-AF65-F5344CB8AC3E}">
        <p14:creationId xmlns:p14="http://schemas.microsoft.com/office/powerpoint/2010/main" val="620490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3663D-0AFB-6CD6-4BEC-B20380847AB2}"/>
              </a:ext>
            </a:extLst>
          </p:cNvPr>
          <p:cNvSpPr>
            <a:spLocks noGrp="1"/>
          </p:cNvSpPr>
          <p:nvPr>
            <p:ph type="title"/>
          </p:nvPr>
        </p:nvSpPr>
        <p:spPr>
          <a:xfrm>
            <a:off x="1667128" y="639216"/>
            <a:ext cx="10364451" cy="675820"/>
          </a:xfrm>
        </p:spPr>
        <p:txBody>
          <a:bodyPr>
            <a:normAutofit/>
          </a:bodyPr>
          <a:lstStyle/>
          <a:p>
            <a:pPr marL="342900" indent="-342900" algn="l">
              <a:spcBef>
                <a:spcPts val="1800"/>
              </a:spcBef>
              <a:buClr>
                <a:srgbClr val="FF0000"/>
              </a:buClr>
              <a:buFont typeface="Wingdings" panose="05000000000000000000" pitchFamily="2" charset="2"/>
              <a:buChar char="Ø"/>
            </a:pPr>
            <a:r>
              <a:rPr lang="en-US" sz="2200" cap="none" dirty="0"/>
              <a:t>The figures below show the results of the post-classification processing.</a:t>
            </a:r>
          </a:p>
        </p:txBody>
      </p:sp>
      <p:sp>
        <p:nvSpPr>
          <p:cNvPr id="5" name="Slide Number Placeholder 4">
            <a:extLst>
              <a:ext uri="{FF2B5EF4-FFF2-40B4-BE49-F238E27FC236}">
                <a16:creationId xmlns:a16="http://schemas.microsoft.com/office/drawing/2014/main" id="{74619061-6A66-E1DA-AA17-D8235876D3CA}"/>
              </a:ext>
            </a:extLst>
          </p:cNvPr>
          <p:cNvSpPr>
            <a:spLocks noGrp="1"/>
          </p:cNvSpPr>
          <p:nvPr>
            <p:ph type="sldNum" sz="quarter" idx="12"/>
          </p:nvPr>
        </p:nvSpPr>
        <p:spPr>
          <a:xfrm>
            <a:off x="11355596" y="6463739"/>
            <a:ext cx="764215" cy="365125"/>
          </a:xfrm>
        </p:spPr>
        <p:txBody>
          <a:bodyPr/>
          <a:lstStyle/>
          <a:p>
            <a:fld id="{A62A27DD-D3C4-44F3-B2A7-1114804FDBDB}" type="slidenum">
              <a:rPr lang="en-US" smtClean="0"/>
              <a:t>27</a:t>
            </a:fld>
            <a:endParaRPr lang="en-US" dirty="0"/>
          </a:p>
        </p:txBody>
      </p:sp>
      <p:pic>
        <p:nvPicPr>
          <p:cNvPr id="6" name="Content Placeholder 5">
            <a:extLst>
              <a:ext uri="{FF2B5EF4-FFF2-40B4-BE49-F238E27FC236}">
                <a16:creationId xmlns:a16="http://schemas.microsoft.com/office/drawing/2014/main" id="{CE6A5456-D8B4-51E5-707F-C759E7B53C82}"/>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915988" y="1315036"/>
            <a:ext cx="4750802" cy="4750802"/>
          </a:xfrm>
          <a:prstGeom prst="rect">
            <a:avLst/>
          </a:prstGeom>
          <a:ln>
            <a:solidFill>
              <a:schemeClr val="tx1"/>
            </a:solidFill>
          </a:ln>
        </p:spPr>
      </p:pic>
      <p:pic>
        <p:nvPicPr>
          <p:cNvPr id="7" name="Content Placeholder 6" descr="Map&#10;&#10;Description automatically generated">
            <a:extLst>
              <a:ext uri="{FF2B5EF4-FFF2-40B4-BE49-F238E27FC236}">
                <a16:creationId xmlns:a16="http://schemas.microsoft.com/office/drawing/2014/main" id="{84F5FBC6-AC0B-F371-1243-4D8B87577749}"/>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763209" y="1315036"/>
            <a:ext cx="4750802" cy="4750802"/>
          </a:xfrm>
          <a:prstGeom prst="rect">
            <a:avLst/>
          </a:prstGeom>
          <a:ln>
            <a:solidFill>
              <a:schemeClr val="tx1"/>
            </a:solidFill>
          </a:ln>
        </p:spPr>
      </p:pic>
    </p:spTree>
    <p:extLst>
      <p:ext uri="{BB962C8B-B14F-4D97-AF65-F5344CB8AC3E}">
        <p14:creationId xmlns:p14="http://schemas.microsoft.com/office/powerpoint/2010/main" val="815346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4F8A1-C68E-7616-B086-92F8E28622EB}"/>
              </a:ext>
            </a:extLst>
          </p:cNvPr>
          <p:cNvSpPr>
            <a:spLocks noGrp="1"/>
          </p:cNvSpPr>
          <p:nvPr>
            <p:ph type="title"/>
          </p:nvPr>
        </p:nvSpPr>
        <p:spPr>
          <a:xfrm>
            <a:off x="913775" y="618517"/>
            <a:ext cx="10364451" cy="704957"/>
          </a:xfrm>
        </p:spPr>
        <p:txBody>
          <a:bodyPr/>
          <a:lstStyle/>
          <a:p>
            <a:r>
              <a:rPr lang="en-US" dirty="0"/>
              <a:t>Convert Classified Raster to vector</a:t>
            </a:r>
          </a:p>
        </p:txBody>
      </p:sp>
      <p:sp>
        <p:nvSpPr>
          <p:cNvPr id="3" name="Content Placeholder 2">
            <a:extLst>
              <a:ext uri="{FF2B5EF4-FFF2-40B4-BE49-F238E27FC236}">
                <a16:creationId xmlns:a16="http://schemas.microsoft.com/office/drawing/2014/main" id="{522E3767-941C-DB7D-E1AF-F3846D176BFE}"/>
              </a:ext>
            </a:extLst>
          </p:cNvPr>
          <p:cNvSpPr>
            <a:spLocks noGrp="1"/>
          </p:cNvSpPr>
          <p:nvPr>
            <p:ph sz="quarter" idx="13"/>
          </p:nvPr>
        </p:nvSpPr>
        <p:spPr>
          <a:xfrm>
            <a:off x="913774" y="1403684"/>
            <a:ext cx="10363826" cy="4965032"/>
          </a:xfrm>
        </p:spPr>
        <p:txBody>
          <a:bodyPr>
            <a:normAutofit/>
          </a:bodyPr>
          <a:lstStyle/>
          <a:p>
            <a:pPr>
              <a:spcBef>
                <a:spcPts val="1800"/>
              </a:spcBef>
              <a:buClr>
                <a:srgbClr val="FF0000"/>
              </a:buClr>
              <a:buFont typeface="Wingdings" panose="05000000000000000000" pitchFamily="2" charset="2"/>
              <a:buChar char="Ø"/>
            </a:pPr>
            <a:r>
              <a:rPr lang="en-US" sz="2200" cap="none" dirty="0"/>
              <a:t>To perform any area calculations, such as acres of impervious surface per land cover class, it is necessary to convert the post-processed classified raster to a vector.</a:t>
            </a:r>
          </a:p>
          <a:p>
            <a:pPr>
              <a:spcBef>
                <a:spcPts val="1800"/>
              </a:spcBef>
              <a:buClr>
                <a:srgbClr val="FF0000"/>
              </a:buClr>
              <a:buFont typeface="Wingdings" panose="05000000000000000000" pitchFamily="2" charset="2"/>
              <a:buChar char="Ø"/>
            </a:pPr>
            <a:r>
              <a:rPr lang="en-US" sz="2200" cap="none" dirty="0"/>
              <a:t>This is accomplished by using the Raster to Polygon tool found in the From Raster toolset located in the Conversion toolbox.</a:t>
            </a:r>
          </a:p>
          <a:p>
            <a:pPr>
              <a:spcBef>
                <a:spcPts val="1800"/>
              </a:spcBef>
              <a:buClr>
                <a:srgbClr val="FF0000"/>
              </a:buClr>
              <a:buFont typeface="Wingdings" panose="05000000000000000000" pitchFamily="2" charset="2"/>
              <a:buChar char="Ø"/>
            </a:pPr>
            <a:r>
              <a:rPr lang="en-US" sz="2200" cap="none" dirty="0"/>
              <a:t>Once the land cover is in a vector format (polygon), it can be analyzed further by splitting it up based on any level of geography, such as watershed, and calculating area totals, such as acres, for the different land cover classes within the geography.</a:t>
            </a:r>
          </a:p>
          <a:p>
            <a:pPr>
              <a:spcBef>
                <a:spcPts val="1800"/>
              </a:spcBef>
              <a:buClr>
                <a:srgbClr val="FF0000"/>
              </a:buClr>
              <a:buFont typeface="Wingdings" panose="05000000000000000000" pitchFamily="2" charset="2"/>
              <a:buChar char="Ø"/>
            </a:pPr>
            <a:r>
              <a:rPr lang="en-US" sz="2200" cap="none" dirty="0"/>
              <a:t>This is also the point at which building footprints and waterbodies could be inserted to represent those land covers more accurately and to arrive at better area calculations.</a:t>
            </a:r>
          </a:p>
          <a:p>
            <a:pPr>
              <a:spcBef>
                <a:spcPts val="1800"/>
              </a:spcBef>
              <a:buClr>
                <a:srgbClr val="FF0000"/>
              </a:buClr>
              <a:buFont typeface="Wingdings" panose="05000000000000000000" pitchFamily="2" charset="2"/>
              <a:buChar char="Ø"/>
            </a:pPr>
            <a:endParaRPr lang="en-US" sz="2200" cap="none" dirty="0"/>
          </a:p>
          <a:p>
            <a:pPr>
              <a:spcBef>
                <a:spcPts val="1800"/>
              </a:spcBef>
              <a:buClr>
                <a:srgbClr val="FF0000"/>
              </a:buClr>
              <a:buFont typeface="Wingdings" panose="05000000000000000000" pitchFamily="2" charset="2"/>
              <a:buChar char="Ø"/>
            </a:pPr>
            <a:endParaRPr lang="en-US" sz="2200" cap="none" dirty="0"/>
          </a:p>
          <a:p>
            <a:pPr>
              <a:spcBef>
                <a:spcPts val="1800"/>
              </a:spcBef>
              <a:buClr>
                <a:srgbClr val="FF0000"/>
              </a:buClr>
              <a:buFont typeface="Wingdings" panose="05000000000000000000" pitchFamily="2" charset="2"/>
              <a:buChar char="Ø"/>
            </a:pPr>
            <a:endParaRPr lang="en-US" sz="2200" cap="none" dirty="0"/>
          </a:p>
        </p:txBody>
      </p:sp>
      <p:sp>
        <p:nvSpPr>
          <p:cNvPr id="4" name="Slide Number Placeholder 3">
            <a:extLst>
              <a:ext uri="{FF2B5EF4-FFF2-40B4-BE49-F238E27FC236}">
                <a16:creationId xmlns:a16="http://schemas.microsoft.com/office/drawing/2014/main" id="{4D0AB8E3-8D8A-8833-B877-5953A8685626}"/>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28</a:t>
            </a:fld>
            <a:endParaRPr lang="en-US" dirty="0"/>
          </a:p>
        </p:txBody>
      </p:sp>
    </p:spTree>
    <p:extLst>
      <p:ext uri="{BB962C8B-B14F-4D97-AF65-F5344CB8AC3E}">
        <p14:creationId xmlns:p14="http://schemas.microsoft.com/office/powerpoint/2010/main" val="2585135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34F0-A744-D2B4-6D90-4AD5269B5A7D}"/>
              </a:ext>
            </a:extLst>
          </p:cNvPr>
          <p:cNvSpPr>
            <a:spLocks noGrp="1"/>
          </p:cNvSpPr>
          <p:nvPr>
            <p:ph type="title"/>
          </p:nvPr>
        </p:nvSpPr>
        <p:spPr>
          <a:xfrm>
            <a:off x="913775" y="224588"/>
            <a:ext cx="10364452" cy="850233"/>
          </a:xfrm>
        </p:spPr>
        <p:txBody>
          <a:bodyPr/>
          <a:lstStyle/>
          <a:p>
            <a:r>
              <a:rPr lang="en-US" dirty="0"/>
              <a:t>Lessons Learned</a:t>
            </a:r>
          </a:p>
        </p:txBody>
      </p:sp>
      <p:sp>
        <p:nvSpPr>
          <p:cNvPr id="3" name="Text Placeholder 2">
            <a:extLst>
              <a:ext uri="{FF2B5EF4-FFF2-40B4-BE49-F238E27FC236}">
                <a16:creationId xmlns:a16="http://schemas.microsoft.com/office/drawing/2014/main" id="{3B026E07-15E1-9989-11BA-6E82CE53C861}"/>
              </a:ext>
            </a:extLst>
          </p:cNvPr>
          <p:cNvSpPr>
            <a:spLocks noGrp="1"/>
          </p:cNvSpPr>
          <p:nvPr>
            <p:ph type="body" sz="half" idx="2"/>
          </p:nvPr>
        </p:nvSpPr>
        <p:spPr>
          <a:xfrm>
            <a:off x="838995" y="1451811"/>
            <a:ext cx="10514010" cy="5101390"/>
          </a:xfrm>
        </p:spPr>
        <p:txBody>
          <a:bodyPr>
            <a:normAutofit/>
          </a:bodyPr>
          <a:lstStyle/>
          <a:p>
            <a:pPr marL="285750" indent="-285750" algn="l">
              <a:spcBef>
                <a:spcPts val="1800"/>
              </a:spcBef>
              <a:buClr>
                <a:srgbClr val="FF0000"/>
              </a:buClr>
              <a:buFont typeface="Wingdings" panose="05000000000000000000" pitchFamily="2" charset="2"/>
              <a:buChar char="Ø"/>
            </a:pPr>
            <a:r>
              <a:rPr lang="en-US" sz="2200" cap="none" dirty="0"/>
              <a:t>Certain land cover/uses are hard to distinguish from one another both at the human level (i.e., visually from aerials) and for the computer in terms of spectral characteristics.</a:t>
            </a:r>
          </a:p>
          <a:p>
            <a:pPr marL="285750" indent="-285750" algn="l">
              <a:spcBef>
                <a:spcPts val="1800"/>
              </a:spcBef>
              <a:buClr>
                <a:srgbClr val="FF0000"/>
              </a:buClr>
              <a:buFont typeface="Wingdings" panose="05000000000000000000" pitchFamily="2" charset="2"/>
              <a:buChar char="Ø"/>
            </a:pPr>
            <a:r>
              <a:rPr lang="en-US" sz="2200" cap="none" dirty="0"/>
              <a:t>In terms of visual characteristics, asphalt varied in color from light grey on old, weathered surfaces to dark grey or black for new surfaces.</a:t>
            </a:r>
          </a:p>
          <a:p>
            <a:pPr marL="285750" indent="-285750" algn="l">
              <a:spcBef>
                <a:spcPts val="1800"/>
              </a:spcBef>
              <a:buClr>
                <a:srgbClr val="FF0000"/>
              </a:buClr>
              <a:buFont typeface="Wingdings" panose="05000000000000000000" pitchFamily="2" charset="2"/>
              <a:buChar char="Ø"/>
            </a:pPr>
            <a:r>
              <a:rPr lang="en-US" sz="2200" cap="none" dirty="0"/>
              <a:t>Grass varied in color from light green to dark green depending upon soil moisture level, nutrient availability, grass height, and age.</a:t>
            </a:r>
          </a:p>
          <a:p>
            <a:pPr marL="285750" indent="-285750" algn="l">
              <a:spcBef>
                <a:spcPts val="1800"/>
              </a:spcBef>
              <a:buClr>
                <a:srgbClr val="FF0000"/>
              </a:buClr>
              <a:buFont typeface="Wingdings" panose="05000000000000000000" pitchFamily="2" charset="2"/>
              <a:buChar char="Ø"/>
            </a:pPr>
            <a:r>
              <a:rPr lang="en-US" sz="2200" cap="none" dirty="0"/>
              <a:t>Trees and shrubs were generally dark green.</a:t>
            </a:r>
          </a:p>
          <a:p>
            <a:pPr marL="285750" indent="-285750" algn="l">
              <a:spcBef>
                <a:spcPts val="1800"/>
              </a:spcBef>
              <a:buClr>
                <a:srgbClr val="FF0000"/>
              </a:buClr>
              <a:buFont typeface="Wingdings" panose="05000000000000000000" pitchFamily="2" charset="2"/>
              <a:buChar char="Ø"/>
            </a:pPr>
            <a:r>
              <a:rPr lang="en-US" sz="2200" cap="none" dirty="0"/>
              <a:t>Another limitation to using the NAIP aerial is the fact that tree canopy can obscure features, such as roadways and rooftops, resulting in areas being misclassified as pervious when in fact they are impervious.</a:t>
            </a:r>
          </a:p>
          <a:p>
            <a:pPr algn="l">
              <a:spcBef>
                <a:spcPts val="1800"/>
              </a:spcBef>
              <a:buClr>
                <a:srgbClr val="FF0000"/>
              </a:buClr>
            </a:pPr>
            <a:endParaRPr lang="en-US" sz="2200" cap="none" dirty="0"/>
          </a:p>
        </p:txBody>
      </p:sp>
      <p:sp>
        <p:nvSpPr>
          <p:cNvPr id="4" name="Slide Number Placeholder 3">
            <a:extLst>
              <a:ext uri="{FF2B5EF4-FFF2-40B4-BE49-F238E27FC236}">
                <a16:creationId xmlns:a16="http://schemas.microsoft.com/office/drawing/2014/main" id="{DC83AB8D-4992-C9D7-3777-B0B934AC9BBB}"/>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29</a:t>
            </a:fld>
            <a:endParaRPr lang="en-US" dirty="0"/>
          </a:p>
        </p:txBody>
      </p:sp>
    </p:spTree>
    <p:extLst>
      <p:ext uri="{BB962C8B-B14F-4D97-AF65-F5344CB8AC3E}">
        <p14:creationId xmlns:p14="http://schemas.microsoft.com/office/powerpoint/2010/main" val="2920259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50FA-517D-5479-FA86-DF4B1A873D77}"/>
              </a:ext>
            </a:extLst>
          </p:cNvPr>
          <p:cNvSpPr>
            <a:spLocks noGrp="1"/>
          </p:cNvSpPr>
          <p:nvPr>
            <p:ph type="title"/>
          </p:nvPr>
        </p:nvSpPr>
        <p:spPr>
          <a:xfrm>
            <a:off x="913774" y="609599"/>
            <a:ext cx="10364452" cy="794085"/>
          </a:xfrm>
        </p:spPr>
        <p:txBody>
          <a:bodyPr/>
          <a:lstStyle/>
          <a:p>
            <a:r>
              <a:rPr lang="en-US" dirty="0"/>
              <a:t>Project Summary</a:t>
            </a:r>
          </a:p>
        </p:txBody>
      </p:sp>
      <p:sp>
        <p:nvSpPr>
          <p:cNvPr id="3" name="Text Placeholder 2">
            <a:extLst>
              <a:ext uri="{FF2B5EF4-FFF2-40B4-BE49-F238E27FC236}">
                <a16:creationId xmlns:a16="http://schemas.microsoft.com/office/drawing/2014/main" id="{750A8B0F-5876-7414-5224-C479466600F8}"/>
              </a:ext>
            </a:extLst>
          </p:cNvPr>
          <p:cNvSpPr>
            <a:spLocks noGrp="1"/>
          </p:cNvSpPr>
          <p:nvPr>
            <p:ph type="body" sz="half" idx="2"/>
          </p:nvPr>
        </p:nvSpPr>
        <p:spPr>
          <a:xfrm>
            <a:off x="913775" y="1507958"/>
            <a:ext cx="10364452" cy="4740442"/>
          </a:xfrm>
        </p:spPr>
        <p:txBody>
          <a:bodyPr>
            <a:normAutofit/>
          </a:bodyPr>
          <a:lstStyle/>
          <a:p>
            <a:pPr marL="285750" indent="-285750" algn="l">
              <a:spcBef>
                <a:spcPts val="1800"/>
              </a:spcBef>
              <a:buClr>
                <a:srgbClr val="FF0000"/>
              </a:buClr>
              <a:buFont typeface="Wingdings" panose="05000000000000000000" pitchFamily="2" charset="2"/>
              <a:buChar char="Ø"/>
            </a:pPr>
            <a:r>
              <a:rPr lang="en-US" sz="2200" cap="none" dirty="0"/>
              <a:t>Accurately estimating impervious surface area for large areas can be time-consuming and tedious</a:t>
            </a:r>
          </a:p>
          <a:p>
            <a:pPr marL="285750" indent="-285750" algn="l">
              <a:spcBef>
                <a:spcPts val="1800"/>
              </a:spcBef>
              <a:buClr>
                <a:srgbClr val="FF0000"/>
              </a:buClr>
              <a:buFont typeface="Wingdings" panose="05000000000000000000" pitchFamily="2" charset="2"/>
              <a:buChar char="Ø"/>
            </a:pPr>
            <a:r>
              <a:rPr lang="en-US" sz="2200" cap="none" dirty="0"/>
              <a:t>Use of National Agriculture Imagery Program (NAIP) aerials and Arc GIS Desktop software</a:t>
            </a:r>
          </a:p>
          <a:p>
            <a:pPr marL="285750" indent="-285750" algn="l">
              <a:spcBef>
                <a:spcPts val="1800"/>
              </a:spcBef>
              <a:buClr>
                <a:srgbClr val="FF0000"/>
              </a:buClr>
              <a:buFont typeface="Wingdings" panose="05000000000000000000" pitchFamily="2" charset="2"/>
              <a:buChar char="Ø"/>
            </a:pPr>
            <a:r>
              <a:rPr lang="en-US" sz="2200" cap="none" dirty="0"/>
              <a:t>Knowing the amount of impervious surface area is useful in determining runoff from rainfall and snow melt, stream loading, peaking potential, stormwater collection system sizing, identifying problem areas, and percent of impervious area in a watershed</a:t>
            </a:r>
          </a:p>
          <a:p>
            <a:pPr marL="285750" indent="-285750" algn="l">
              <a:spcBef>
                <a:spcPts val="1800"/>
              </a:spcBef>
              <a:buClr>
                <a:srgbClr val="FF0000"/>
              </a:buClr>
              <a:buFont typeface="Wingdings" panose="05000000000000000000" pitchFamily="2" charset="2"/>
              <a:buChar char="Ø"/>
            </a:pPr>
            <a:r>
              <a:rPr lang="en-US" sz="2200" cap="none" dirty="0"/>
              <a:t>Issues and difficulties encountered and how to work around them</a:t>
            </a:r>
          </a:p>
          <a:p>
            <a:pPr marL="285750" indent="-285750" algn="l">
              <a:spcBef>
                <a:spcPts val="1800"/>
              </a:spcBef>
              <a:buClr>
                <a:srgbClr val="FF0000"/>
              </a:buClr>
              <a:buFont typeface="Wingdings" panose="05000000000000000000" pitchFamily="2" charset="2"/>
              <a:buChar char="Ø"/>
            </a:pPr>
            <a:r>
              <a:rPr lang="en-US" sz="2200" cap="none" dirty="0"/>
              <a:t>Tree canopy coverage was also determined using this same image classification</a:t>
            </a:r>
          </a:p>
        </p:txBody>
      </p:sp>
      <p:sp>
        <p:nvSpPr>
          <p:cNvPr id="4" name="Slide Number Placeholder 3">
            <a:extLst>
              <a:ext uri="{FF2B5EF4-FFF2-40B4-BE49-F238E27FC236}">
                <a16:creationId xmlns:a16="http://schemas.microsoft.com/office/drawing/2014/main" id="{6AAF2FB7-6F62-0D0E-90FB-EED6AF6A486A}"/>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3</a:t>
            </a:fld>
            <a:endParaRPr lang="en-US" dirty="0"/>
          </a:p>
        </p:txBody>
      </p:sp>
    </p:spTree>
    <p:extLst>
      <p:ext uri="{BB962C8B-B14F-4D97-AF65-F5344CB8AC3E}">
        <p14:creationId xmlns:p14="http://schemas.microsoft.com/office/powerpoint/2010/main" val="2365633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34F0-A744-D2B4-6D90-4AD5269B5A7D}"/>
              </a:ext>
            </a:extLst>
          </p:cNvPr>
          <p:cNvSpPr>
            <a:spLocks noGrp="1"/>
          </p:cNvSpPr>
          <p:nvPr>
            <p:ph type="title"/>
          </p:nvPr>
        </p:nvSpPr>
        <p:spPr>
          <a:xfrm>
            <a:off x="913774" y="609599"/>
            <a:ext cx="10364452" cy="850233"/>
          </a:xfrm>
        </p:spPr>
        <p:txBody>
          <a:bodyPr/>
          <a:lstStyle/>
          <a:p>
            <a:r>
              <a:rPr lang="en-US" dirty="0"/>
              <a:t>Lessons Learned</a:t>
            </a:r>
          </a:p>
        </p:txBody>
      </p:sp>
      <p:sp>
        <p:nvSpPr>
          <p:cNvPr id="3" name="Text Placeholder 2">
            <a:extLst>
              <a:ext uri="{FF2B5EF4-FFF2-40B4-BE49-F238E27FC236}">
                <a16:creationId xmlns:a16="http://schemas.microsoft.com/office/drawing/2014/main" id="{3B026E07-15E1-9989-11BA-6E82CE53C861}"/>
              </a:ext>
            </a:extLst>
          </p:cNvPr>
          <p:cNvSpPr>
            <a:spLocks noGrp="1"/>
          </p:cNvSpPr>
          <p:nvPr>
            <p:ph type="body" sz="half" idx="2"/>
          </p:nvPr>
        </p:nvSpPr>
        <p:spPr>
          <a:xfrm>
            <a:off x="838995" y="1568284"/>
            <a:ext cx="10514010" cy="4680117"/>
          </a:xfrm>
        </p:spPr>
        <p:txBody>
          <a:bodyPr>
            <a:normAutofit/>
          </a:bodyPr>
          <a:lstStyle/>
          <a:p>
            <a:pPr marL="285750" indent="-285750" algn="l">
              <a:spcBef>
                <a:spcPts val="1800"/>
              </a:spcBef>
              <a:buClr>
                <a:srgbClr val="FF0000"/>
              </a:buClr>
              <a:buFont typeface="Wingdings" panose="05000000000000000000" pitchFamily="2" charset="2"/>
              <a:buChar char="Ø"/>
            </a:pPr>
            <a:r>
              <a:rPr lang="en-US" sz="2200" cap="none" dirty="0"/>
              <a:t>Residential roofs (asphalt shingles) varied in color from light grey (almost white) to various shades of brown.</a:t>
            </a:r>
          </a:p>
          <a:p>
            <a:pPr marL="285750" indent="-285750" algn="l">
              <a:spcBef>
                <a:spcPts val="1800"/>
              </a:spcBef>
              <a:buClr>
                <a:srgbClr val="FF0000"/>
              </a:buClr>
              <a:buFont typeface="Wingdings" panose="05000000000000000000" pitchFamily="2" charset="2"/>
              <a:buChar char="Ø"/>
            </a:pPr>
            <a:r>
              <a:rPr lang="en-US" sz="2200" cap="none" dirty="0"/>
              <a:t>Commercial roofs were generally light grey to nearly white.</a:t>
            </a:r>
          </a:p>
          <a:p>
            <a:pPr marL="285750" indent="-285750" algn="l">
              <a:spcBef>
                <a:spcPts val="1800"/>
              </a:spcBef>
              <a:buClr>
                <a:srgbClr val="FF0000"/>
              </a:buClr>
              <a:buFont typeface="Wingdings" panose="05000000000000000000" pitchFamily="2" charset="2"/>
              <a:buChar char="Ø"/>
            </a:pPr>
            <a:r>
              <a:rPr lang="en-US" sz="2200" cap="none" dirty="0"/>
              <a:t>Metal roofs showed the most variation. They are available in almost any color of paint.</a:t>
            </a:r>
          </a:p>
          <a:p>
            <a:pPr marL="285750" indent="-285750" algn="l">
              <a:spcBef>
                <a:spcPts val="1800"/>
              </a:spcBef>
              <a:buClr>
                <a:srgbClr val="FF0000"/>
              </a:buClr>
              <a:buFont typeface="Wingdings" panose="05000000000000000000" pitchFamily="2" charset="2"/>
              <a:buChar char="Ø"/>
            </a:pPr>
            <a:r>
              <a:rPr lang="en-US" sz="2200" cap="none" dirty="0"/>
              <a:t>Water varied from light green to dark green and almost looked black at times.</a:t>
            </a:r>
          </a:p>
          <a:p>
            <a:pPr marL="285750" indent="-285750" algn="l">
              <a:spcBef>
                <a:spcPts val="1800"/>
              </a:spcBef>
              <a:buClr>
                <a:srgbClr val="FF0000"/>
              </a:buClr>
              <a:buFont typeface="Wingdings" panose="05000000000000000000" pitchFamily="2" charset="2"/>
              <a:buChar char="Ø"/>
            </a:pPr>
            <a:r>
              <a:rPr lang="en-US" sz="2200" cap="none" dirty="0"/>
              <a:t>In addition to the range of colors, the appearance of a surface can vary according to the angle of the sun, light intensity, cloud cover, and level of shade.</a:t>
            </a:r>
          </a:p>
        </p:txBody>
      </p:sp>
      <p:sp>
        <p:nvSpPr>
          <p:cNvPr id="4" name="Slide Number Placeholder 3">
            <a:extLst>
              <a:ext uri="{FF2B5EF4-FFF2-40B4-BE49-F238E27FC236}">
                <a16:creationId xmlns:a16="http://schemas.microsoft.com/office/drawing/2014/main" id="{DC83AB8D-4992-C9D7-3777-B0B934AC9BBB}"/>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30</a:t>
            </a:fld>
            <a:endParaRPr lang="en-US" dirty="0"/>
          </a:p>
        </p:txBody>
      </p:sp>
    </p:spTree>
    <p:extLst>
      <p:ext uri="{BB962C8B-B14F-4D97-AF65-F5344CB8AC3E}">
        <p14:creationId xmlns:p14="http://schemas.microsoft.com/office/powerpoint/2010/main" val="1548913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4B97-ACF8-5FBC-FD3A-91C5DDE4BA3E}"/>
              </a:ext>
            </a:extLst>
          </p:cNvPr>
          <p:cNvSpPr>
            <a:spLocks noGrp="1"/>
          </p:cNvSpPr>
          <p:nvPr>
            <p:ph type="title"/>
          </p:nvPr>
        </p:nvSpPr>
        <p:spPr>
          <a:xfrm>
            <a:off x="913149" y="253393"/>
            <a:ext cx="10364451" cy="696936"/>
          </a:xfrm>
        </p:spPr>
        <p:txBody>
          <a:bodyPr/>
          <a:lstStyle/>
          <a:p>
            <a:r>
              <a:rPr lang="en-US" dirty="0"/>
              <a:t>Original intent of the study</a:t>
            </a:r>
          </a:p>
        </p:txBody>
      </p:sp>
      <p:sp>
        <p:nvSpPr>
          <p:cNvPr id="3" name="Content Placeholder 2">
            <a:extLst>
              <a:ext uri="{FF2B5EF4-FFF2-40B4-BE49-F238E27FC236}">
                <a16:creationId xmlns:a16="http://schemas.microsoft.com/office/drawing/2014/main" id="{B5B82C68-F9CB-8AD4-071D-9BB00268DD6B}"/>
              </a:ext>
            </a:extLst>
          </p:cNvPr>
          <p:cNvSpPr>
            <a:spLocks noGrp="1"/>
          </p:cNvSpPr>
          <p:nvPr>
            <p:ph sz="quarter" idx="13"/>
          </p:nvPr>
        </p:nvSpPr>
        <p:spPr>
          <a:xfrm>
            <a:off x="913774" y="1239086"/>
            <a:ext cx="10363826" cy="4644189"/>
          </a:xfrm>
        </p:spPr>
        <p:txBody>
          <a:bodyPr>
            <a:normAutofit/>
          </a:bodyPr>
          <a:lstStyle/>
          <a:p>
            <a:pPr>
              <a:spcBef>
                <a:spcPts val="1800"/>
              </a:spcBef>
              <a:buClr>
                <a:srgbClr val="FF0000"/>
              </a:buClr>
              <a:buFont typeface="Wingdings" panose="05000000000000000000" pitchFamily="2" charset="2"/>
              <a:buChar char="Ø"/>
            </a:pPr>
            <a:r>
              <a:rPr lang="en-US" sz="2200" cap="none" dirty="0"/>
              <a:t>The original intent of this study was to explore the practicality of using NAIP aerial imagery to determine the imperious surface area of a large area of land.</a:t>
            </a:r>
          </a:p>
          <a:p>
            <a:pPr>
              <a:spcBef>
                <a:spcPts val="1800"/>
              </a:spcBef>
              <a:buClr>
                <a:srgbClr val="FF0000"/>
              </a:buClr>
              <a:buFont typeface="Wingdings" panose="05000000000000000000" pitchFamily="2" charset="2"/>
              <a:buChar char="Ø"/>
            </a:pPr>
            <a:r>
              <a:rPr lang="en-US" sz="2200" cap="none" dirty="0"/>
              <a:t>Along the way we explored the possibility of looking at subclasses of pervious and impervious surfaces.</a:t>
            </a:r>
          </a:p>
          <a:p>
            <a:pPr>
              <a:spcBef>
                <a:spcPts val="1800"/>
              </a:spcBef>
              <a:buClr>
                <a:srgbClr val="FF0000"/>
              </a:buClr>
              <a:buFont typeface="Wingdings" panose="05000000000000000000" pitchFamily="2" charset="2"/>
              <a:buChar char="Ø"/>
            </a:pPr>
            <a:r>
              <a:rPr lang="en-US" sz="2200" cap="none" dirty="0"/>
              <a:t>By combining all of the impervious surface area classes into a single class and all of the pervious areas into another class, we can produce a map showing pervious verses impervious surfaces with just two classes.</a:t>
            </a:r>
          </a:p>
          <a:p>
            <a:pPr>
              <a:spcBef>
                <a:spcPts val="1800"/>
              </a:spcBef>
              <a:buClr>
                <a:srgbClr val="FF0000"/>
              </a:buClr>
              <a:buFont typeface="Wingdings" panose="05000000000000000000" pitchFamily="2" charset="2"/>
              <a:buChar char="Ø"/>
            </a:pPr>
            <a:r>
              <a:rPr lang="en-US" sz="2200" cap="none" dirty="0"/>
              <a:t>Once we have differentiated between pervious and impervious surface areas, we can begin to analyze this on a basin level.</a:t>
            </a:r>
          </a:p>
        </p:txBody>
      </p:sp>
      <p:sp>
        <p:nvSpPr>
          <p:cNvPr id="4" name="Slide Number Placeholder 3">
            <a:extLst>
              <a:ext uri="{FF2B5EF4-FFF2-40B4-BE49-F238E27FC236}">
                <a16:creationId xmlns:a16="http://schemas.microsoft.com/office/drawing/2014/main" id="{EBF3ABE7-97C2-E245-B001-C0EFAE3AFA44}"/>
              </a:ext>
            </a:extLst>
          </p:cNvPr>
          <p:cNvSpPr>
            <a:spLocks noGrp="1"/>
          </p:cNvSpPr>
          <p:nvPr>
            <p:ph type="sldNum" sz="quarter" idx="12"/>
          </p:nvPr>
        </p:nvSpPr>
        <p:spPr>
          <a:xfrm>
            <a:off x="11364243" y="6492875"/>
            <a:ext cx="764215" cy="365125"/>
          </a:xfrm>
        </p:spPr>
        <p:txBody>
          <a:bodyPr/>
          <a:lstStyle/>
          <a:p>
            <a:fld id="{A62A27DD-D3C4-44F3-B2A7-1114804FDBDB}" type="slidenum">
              <a:rPr lang="en-US" smtClean="0"/>
              <a:t>31</a:t>
            </a:fld>
            <a:endParaRPr lang="en-US" dirty="0"/>
          </a:p>
        </p:txBody>
      </p:sp>
    </p:spTree>
    <p:extLst>
      <p:ext uri="{BB962C8B-B14F-4D97-AF65-F5344CB8AC3E}">
        <p14:creationId xmlns:p14="http://schemas.microsoft.com/office/powerpoint/2010/main" val="1088980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43C6DE-F203-448D-8948-25E546592582}"/>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32</a:t>
            </a:fld>
            <a:endParaRPr lang="en-US" dirty="0"/>
          </a:p>
        </p:txBody>
      </p:sp>
      <p:pic>
        <p:nvPicPr>
          <p:cNvPr id="4" name="Picture 3" descr="Map&#10;&#10;Description automatically generated">
            <a:extLst>
              <a:ext uri="{FF2B5EF4-FFF2-40B4-BE49-F238E27FC236}">
                <a16:creationId xmlns:a16="http://schemas.microsoft.com/office/drawing/2014/main" id="{B52E9532-93CF-FA30-4FD3-2DF00B479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295937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2F94BA-779A-CB63-999C-12008B9EFCC0}"/>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33</a:t>
            </a:fld>
            <a:endParaRPr lang="en-US" dirty="0"/>
          </a:p>
        </p:txBody>
      </p:sp>
      <p:pic>
        <p:nvPicPr>
          <p:cNvPr id="4" name="Picture 3" descr="Map&#10;&#10;Description automatically generated">
            <a:extLst>
              <a:ext uri="{FF2B5EF4-FFF2-40B4-BE49-F238E27FC236}">
                <a16:creationId xmlns:a16="http://schemas.microsoft.com/office/drawing/2014/main" id="{C341D70F-4665-A0F7-96EF-BC8010769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25437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E13D99-1610-9A9E-06C7-5686F1BBEE68}"/>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34</a:t>
            </a:fld>
            <a:endParaRPr lang="en-US" dirty="0"/>
          </a:p>
        </p:txBody>
      </p:sp>
      <p:pic>
        <p:nvPicPr>
          <p:cNvPr id="4" name="Picture 3" descr="Map&#10;&#10;Description automatically generated">
            <a:extLst>
              <a:ext uri="{FF2B5EF4-FFF2-40B4-BE49-F238E27FC236}">
                <a16:creationId xmlns:a16="http://schemas.microsoft.com/office/drawing/2014/main" id="{C179B93E-AE36-F6DF-EB07-5C3DC7F16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030019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7D9E8-E3E9-435A-552E-BD033DBCA594}"/>
              </a:ext>
            </a:extLst>
          </p:cNvPr>
          <p:cNvSpPr>
            <a:spLocks noGrp="1"/>
          </p:cNvSpPr>
          <p:nvPr>
            <p:ph type="title"/>
          </p:nvPr>
        </p:nvSpPr>
        <p:spPr>
          <a:xfrm>
            <a:off x="913774" y="321739"/>
            <a:ext cx="10364451" cy="1033820"/>
          </a:xfrm>
        </p:spPr>
        <p:txBody>
          <a:bodyPr/>
          <a:lstStyle/>
          <a:p>
            <a:r>
              <a:rPr lang="en-US" dirty="0"/>
              <a:t>Using </a:t>
            </a:r>
            <a:r>
              <a:rPr lang="en-US" dirty="0" err="1"/>
              <a:t>naip</a:t>
            </a:r>
            <a:r>
              <a:rPr lang="en-US" dirty="0"/>
              <a:t> aerials to assess tree canopy</a:t>
            </a:r>
          </a:p>
        </p:txBody>
      </p:sp>
      <p:sp>
        <p:nvSpPr>
          <p:cNvPr id="3" name="Content Placeholder 2">
            <a:extLst>
              <a:ext uri="{FF2B5EF4-FFF2-40B4-BE49-F238E27FC236}">
                <a16:creationId xmlns:a16="http://schemas.microsoft.com/office/drawing/2014/main" id="{0E556084-A2A1-90CA-8885-2FF5BDA823D2}"/>
              </a:ext>
            </a:extLst>
          </p:cNvPr>
          <p:cNvSpPr>
            <a:spLocks noGrp="1"/>
          </p:cNvSpPr>
          <p:nvPr>
            <p:ph sz="quarter" idx="13"/>
          </p:nvPr>
        </p:nvSpPr>
        <p:spPr>
          <a:xfrm>
            <a:off x="913774" y="1411707"/>
            <a:ext cx="10363826" cy="4692314"/>
          </a:xfrm>
        </p:spPr>
        <p:txBody>
          <a:bodyPr>
            <a:normAutofit/>
          </a:bodyPr>
          <a:lstStyle/>
          <a:p>
            <a:pPr>
              <a:spcBef>
                <a:spcPts val="1800"/>
              </a:spcBef>
              <a:buClr>
                <a:srgbClr val="FF0000"/>
              </a:buClr>
              <a:buFont typeface="Wingdings" panose="05000000000000000000" pitchFamily="2" charset="2"/>
              <a:buChar char="Ø"/>
            </a:pPr>
            <a:r>
              <a:rPr lang="en-US" sz="2200" cap="none" dirty="0"/>
              <a:t>To perform a tree canopy assessment, a similar process to the one described for impervious surface area is employed.</a:t>
            </a:r>
          </a:p>
          <a:p>
            <a:pPr>
              <a:spcBef>
                <a:spcPts val="1800"/>
              </a:spcBef>
              <a:buClr>
                <a:srgbClr val="FF0000"/>
              </a:buClr>
              <a:buFont typeface="Wingdings" panose="05000000000000000000" pitchFamily="2" charset="2"/>
              <a:buChar char="Ø"/>
            </a:pPr>
            <a:r>
              <a:rPr lang="en-US" sz="2200" cap="none" dirty="0"/>
              <a:t>Once the tree canopy for the municipality has been determined the search for canopy expansion areas can be conducted.</a:t>
            </a:r>
          </a:p>
          <a:p>
            <a:pPr>
              <a:spcBef>
                <a:spcPts val="1800"/>
              </a:spcBef>
              <a:buClr>
                <a:srgbClr val="FF0000"/>
              </a:buClr>
              <a:buFont typeface="Wingdings" panose="05000000000000000000" pitchFamily="2" charset="2"/>
              <a:buChar char="Ø"/>
            </a:pPr>
            <a:r>
              <a:rPr lang="en-US" sz="2200" cap="none" dirty="0"/>
              <a:t>For this study, places identified as potential planting sites focused on land owned by the City of Broken Arrow. These areas can be protected from large scale development for years, giving the trees maximum opportunity to mature.</a:t>
            </a:r>
          </a:p>
          <a:p>
            <a:pPr>
              <a:spcBef>
                <a:spcPts val="1800"/>
              </a:spcBef>
              <a:buClr>
                <a:srgbClr val="FF0000"/>
              </a:buClr>
              <a:buFont typeface="Wingdings" panose="05000000000000000000" pitchFamily="2" charset="2"/>
              <a:buChar char="Ø"/>
            </a:pPr>
            <a:r>
              <a:rPr lang="en-US" sz="2200" cap="none" dirty="0"/>
              <a:t>Local knowledge will rule out areas that are intended to be sports fields, where shelters or park buildings are planned, or where roadways and parking lots might be needed.</a:t>
            </a:r>
          </a:p>
          <a:p>
            <a:pPr>
              <a:spcBef>
                <a:spcPts val="1800"/>
              </a:spcBef>
              <a:buClr>
                <a:srgbClr val="FF0000"/>
              </a:buClr>
              <a:buFont typeface="Wingdings" panose="05000000000000000000" pitchFamily="2" charset="2"/>
              <a:buChar char="Ø"/>
            </a:pPr>
            <a:endParaRPr lang="en-US" sz="2200" cap="none" dirty="0"/>
          </a:p>
        </p:txBody>
      </p:sp>
      <p:sp>
        <p:nvSpPr>
          <p:cNvPr id="4" name="Slide Number Placeholder 3">
            <a:extLst>
              <a:ext uri="{FF2B5EF4-FFF2-40B4-BE49-F238E27FC236}">
                <a16:creationId xmlns:a16="http://schemas.microsoft.com/office/drawing/2014/main" id="{3EA9614E-90CD-E674-2C1B-E7B19CD92243}"/>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35</a:t>
            </a:fld>
            <a:endParaRPr lang="en-US" dirty="0"/>
          </a:p>
        </p:txBody>
      </p:sp>
    </p:spTree>
    <p:extLst>
      <p:ext uri="{BB962C8B-B14F-4D97-AF65-F5344CB8AC3E}">
        <p14:creationId xmlns:p14="http://schemas.microsoft.com/office/powerpoint/2010/main" val="3399849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C438EB-9CB9-BFD3-7FAF-47188C34EE2B}"/>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36</a:t>
            </a:fld>
            <a:endParaRPr lang="en-US" dirty="0"/>
          </a:p>
        </p:txBody>
      </p:sp>
      <p:pic>
        <p:nvPicPr>
          <p:cNvPr id="4" name="Picture 3" descr="Diagram&#10;&#10;Description automatically generated">
            <a:extLst>
              <a:ext uri="{FF2B5EF4-FFF2-40B4-BE49-F238E27FC236}">
                <a16:creationId xmlns:a16="http://schemas.microsoft.com/office/drawing/2014/main" id="{46F47D0C-A2EE-A0E6-DE15-9573DD5CB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979159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9BD9FE-9AFC-F2BF-1689-96BDBFF30C3F}"/>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37</a:t>
            </a:fld>
            <a:endParaRPr lang="en-US" dirty="0"/>
          </a:p>
        </p:txBody>
      </p:sp>
      <p:pic>
        <p:nvPicPr>
          <p:cNvPr id="4" name="Picture 3" descr="A picture containing map&#10;&#10;Description automatically generated">
            <a:extLst>
              <a:ext uri="{FF2B5EF4-FFF2-40B4-BE49-F238E27FC236}">
                <a16:creationId xmlns:a16="http://schemas.microsoft.com/office/drawing/2014/main" id="{A9991362-5CEB-7303-BC59-5FDBA2D0A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021086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BE05D1-2036-DB08-6AE9-ED569B04CC0B}"/>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38</a:t>
            </a:fld>
            <a:endParaRPr lang="en-US" dirty="0"/>
          </a:p>
        </p:txBody>
      </p:sp>
      <p:pic>
        <p:nvPicPr>
          <p:cNvPr id="4" name="Picture 3" descr="A picture containing outdoor, grass, tree, plant&#10;&#10;Description automatically generated">
            <a:extLst>
              <a:ext uri="{FF2B5EF4-FFF2-40B4-BE49-F238E27FC236}">
                <a16:creationId xmlns:a16="http://schemas.microsoft.com/office/drawing/2014/main" id="{AF113159-42D2-76E7-C23A-69398188A40F}"/>
              </a:ext>
            </a:extLst>
          </p:cNvPr>
          <p:cNvPicPr>
            <a:picLocks noChangeAspect="1"/>
          </p:cNvPicPr>
          <p:nvPr/>
        </p:nvPicPr>
        <p:blipFill rotWithShape="1">
          <a:blip r:embed="rId2">
            <a:extLst>
              <a:ext uri="{28A0092B-C50C-407E-A947-70E740481C1C}">
                <a14:useLocalDpi xmlns:a14="http://schemas.microsoft.com/office/drawing/2010/main" val="0"/>
              </a:ext>
            </a:extLst>
          </a:blip>
          <a:srcRect b="195"/>
          <a:stretch/>
        </p:blipFill>
        <p:spPr>
          <a:xfrm>
            <a:off x="0" y="-250031"/>
            <a:ext cx="12192001" cy="7822406"/>
          </a:xfrm>
          <a:prstGeom prst="rect">
            <a:avLst/>
          </a:prstGeom>
          <a:ln>
            <a:solidFill>
              <a:schemeClr val="tx1"/>
            </a:solidFill>
          </a:ln>
        </p:spPr>
      </p:pic>
      <p:sp>
        <p:nvSpPr>
          <p:cNvPr id="5" name="TextBox 4">
            <a:extLst>
              <a:ext uri="{FF2B5EF4-FFF2-40B4-BE49-F238E27FC236}">
                <a16:creationId xmlns:a16="http://schemas.microsoft.com/office/drawing/2014/main" id="{4E4B239A-D57C-3D10-A191-04A4D36E2233}"/>
              </a:ext>
            </a:extLst>
          </p:cNvPr>
          <p:cNvSpPr txBox="1"/>
          <p:nvPr/>
        </p:nvSpPr>
        <p:spPr>
          <a:xfrm>
            <a:off x="7620001" y="2295525"/>
            <a:ext cx="4572000" cy="2554545"/>
          </a:xfrm>
          <a:prstGeom prst="rect">
            <a:avLst/>
          </a:prstGeom>
          <a:noFill/>
        </p:spPr>
        <p:txBody>
          <a:bodyPr wrap="square" rtlCol="0">
            <a:spAutoFit/>
          </a:bodyPr>
          <a:lstStyle/>
          <a:p>
            <a:r>
              <a:rPr lang="en-US" sz="3200" dirty="0">
                <a:solidFill>
                  <a:srgbClr val="FFFF00"/>
                </a:solidFill>
              </a:rPr>
              <a:t>For additional information, review the final project report and/or contact:</a:t>
            </a:r>
          </a:p>
          <a:p>
            <a:r>
              <a:rPr lang="en-US" sz="3200" dirty="0">
                <a:solidFill>
                  <a:srgbClr val="FFFF00"/>
                </a:solidFill>
              </a:rPr>
              <a:t>Ty Simmons or Vernon Seaman at INCOG.</a:t>
            </a:r>
          </a:p>
        </p:txBody>
      </p:sp>
      <p:sp>
        <p:nvSpPr>
          <p:cNvPr id="6" name="TextBox 5">
            <a:extLst>
              <a:ext uri="{FF2B5EF4-FFF2-40B4-BE49-F238E27FC236}">
                <a16:creationId xmlns:a16="http://schemas.microsoft.com/office/drawing/2014/main" id="{49C68B94-5CD2-486F-2B09-526E8BFDE533}"/>
              </a:ext>
            </a:extLst>
          </p:cNvPr>
          <p:cNvSpPr txBox="1"/>
          <p:nvPr/>
        </p:nvSpPr>
        <p:spPr>
          <a:xfrm>
            <a:off x="4000500" y="6149400"/>
            <a:ext cx="2562225" cy="461665"/>
          </a:xfrm>
          <a:prstGeom prst="rect">
            <a:avLst/>
          </a:prstGeom>
          <a:noFill/>
        </p:spPr>
        <p:txBody>
          <a:bodyPr wrap="square" rtlCol="0">
            <a:spAutoFit/>
          </a:bodyPr>
          <a:lstStyle/>
          <a:p>
            <a:r>
              <a:rPr lang="en-US" sz="2400" dirty="0">
                <a:solidFill>
                  <a:schemeClr val="bg1"/>
                </a:solidFill>
              </a:rPr>
              <a:t>Olive Creek</a:t>
            </a:r>
          </a:p>
        </p:txBody>
      </p:sp>
      <p:sp>
        <p:nvSpPr>
          <p:cNvPr id="3" name="TextBox 2">
            <a:extLst>
              <a:ext uri="{FF2B5EF4-FFF2-40B4-BE49-F238E27FC236}">
                <a16:creationId xmlns:a16="http://schemas.microsoft.com/office/drawing/2014/main" id="{A6088851-82C4-0B03-6192-2B9AD5DC00C0}"/>
              </a:ext>
            </a:extLst>
          </p:cNvPr>
          <p:cNvSpPr txBox="1"/>
          <p:nvPr/>
        </p:nvSpPr>
        <p:spPr>
          <a:xfrm>
            <a:off x="3048001" y="-45453"/>
            <a:ext cx="4572000" cy="584775"/>
          </a:xfrm>
          <a:prstGeom prst="rect">
            <a:avLst/>
          </a:prstGeom>
          <a:noFill/>
        </p:spPr>
        <p:txBody>
          <a:bodyPr wrap="square" rtlCol="0">
            <a:spAutoFit/>
          </a:bodyPr>
          <a:lstStyle/>
          <a:p>
            <a:r>
              <a:rPr lang="en-US" sz="3200" b="1" dirty="0">
                <a:solidFill>
                  <a:srgbClr val="FFFF00"/>
                </a:solidFill>
              </a:rPr>
              <a:t>Thank You for Attending</a:t>
            </a:r>
          </a:p>
        </p:txBody>
      </p:sp>
    </p:spTree>
    <p:extLst>
      <p:ext uri="{BB962C8B-B14F-4D97-AF65-F5344CB8AC3E}">
        <p14:creationId xmlns:p14="http://schemas.microsoft.com/office/powerpoint/2010/main" val="808656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F028-8807-EF26-A411-4E79568E1F4E}"/>
              </a:ext>
            </a:extLst>
          </p:cNvPr>
          <p:cNvSpPr>
            <a:spLocks noGrp="1"/>
          </p:cNvSpPr>
          <p:nvPr>
            <p:ph type="title"/>
          </p:nvPr>
        </p:nvSpPr>
        <p:spPr>
          <a:xfrm>
            <a:off x="913774" y="609599"/>
            <a:ext cx="10364452" cy="1050759"/>
          </a:xfrm>
        </p:spPr>
        <p:txBody>
          <a:bodyPr/>
          <a:lstStyle/>
          <a:p>
            <a:r>
              <a:rPr lang="en-US" dirty="0"/>
              <a:t>Broken Arrow, OK</a:t>
            </a:r>
          </a:p>
        </p:txBody>
      </p:sp>
      <p:sp>
        <p:nvSpPr>
          <p:cNvPr id="3" name="Text Placeholder 2">
            <a:extLst>
              <a:ext uri="{FF2B5EF4-FFF2-40B4-BE49-F238E27FC236}">
                <a16:creationId xmlns:a16="http://schemas.microsoft.com/office/drawing/2014/main" id="{DB311C99-AD7D-D82C-145E-0C27B9305640}"/>
              </a:ext>
            </a:extLst>
          </p:cNvPr>
          <p:cNvSpPr>
            <a:spLocks noGrp="1"/>
          </p:cNvSpPr>
          <p:nvPr>
            <p:ph type="body" sz="half" idx="2"/>
          </p:nvPr>
        </p:nvSpPr>
        <p:spPr>
          <a:xfrm>
            <a:off x="913775" y="2117558"/>
            <a:ext cx="10364452" cy="3673643"/>
          </a:xfrm>
        </p:spPr>
        <p:txBody>
          <a:bodyPr>
            <a:normAutofit/>
          </a:bodyPr>
          <a:lstStyle/>
          <a:p>
            <a:pPr marL="342900" indent="-342900" algn="l">
              <a:spcBef>
                <a:spcPts val="1800"/>
              </a:spcBef>
              <a:buClr>
                <a:srgbClr val="FF0000"/>
              </a:buClr>
              <a:buFont typeface="Wingdings" panose="05000000000000000000" pitchFamily="2" charset="2"/>
              <a:buChar char="Ø"/>
            </a:pPr>
            <a:r>
              <a:rPr lang="en-US" sz="2200" cap="none" dirty="0"/>
              <a:t>Fourth largest city in Oklahoma</a:t>
            </a:r>
          </a:p>
          <a:p>
            <a:pPr marL="342900" indent="-342900" algn="l">
              <a:spcBef>
                <a:spcPts val="1800"/>
              </a:spcBef>
              <a:buClr>
                <a:srgbClr val="FF0000"/>
              </a:buClr>
              <a:buFont typeface="Wingdings" panose="05000000000000000000" pitchFamily="2" charset="2"/>
              <a:buChar char="Ø"/>
            </a:pPr>
            <a:r>
              <a:rPr lang="en-US" sz="2200" cap="none" dirty="0"/>
              <a:t>2020 census population of 113,540</a:t>
            </a:r>
          </a:p>
          <a:p>
            <a:pPr marL="342900" indent="-342900" algn="l">
              <a:spcBef>
                <a:spcPts val="1800"/>
              </a:spcBef>
              <a:buClr>
                <a:srgbClr val="FF0000"/>
              </a:buClr>
              <a:buFont typeface="Wingdings" panose="05000000000000000000" pitchFamily="2" charset="2"/>
              <a:buChar char="Ø"/>
            </a:pPr>
            <a:r>
              <a:rPr lang="en-US" sz="2200" cap="none" dirty="0"/>
              <a:t>Land area in Tulsa and Wagoner Counties</a:t>
            </a:r>
          </a:p>
          <a:p>
            <a:pPr marL="342900" indent="-342900" algn="l">
              <a:spcBef>
                <a:spcPts val="1800"/>
              </a:spcBef>
              <a:buClr>
                <a:srgbClr val="FF0000"/>
              </a:buClr>
              <a:buFont typeface="Wingdings" panose="05000000000000000000" pitchFamily="2" charset="2"/>
              <a:buChar char="Ø"/>
            </a:pPr>
            <a:r>
              <a:rPr lang="en-US" sz="2200" cap="none" dirty="0"/>
              <a:t>Land area of 61.63 square miles</a:t>
            </a:r>
          </a:p>
          <a:p>
            <a:pPr marL="342900" indent="-342900" algn="l">
              <a:spcBef>
                <a:spcPts val="1800"/>
              </a:spcBef>
              <a:buClr>
                <a:srgbClr val="FF0000"/>
              </a:buClr>
              <a:buFont typeface="Wingdings" panose="05000000000000000000" pitchFamily="2" charset="2"/>
              <a:buChar char="Ø"/>
            </a:pPr>
            <a:r>
              <a:rPr lang="en-US" sz="2200" cap="none" dirty="0"/>
              <a:t>Land use practices range from agricultural to heavy industrial</a:t>
            </a:r>
          </a:p>
        </p:txBody>
      </p:sp>
      <p:sp>
        <p:nvSpPr>
          <p:cNvPr id="4" name="Slide Number Placeholder 3">
            <a:extLst>
              <a:ext uri="{FF2B5EF4-FFF2-40B4-BE49-F238E27FC236}">
                <a16:creationId xmlns:a16="http://schemas.microsoft.com/office/drawing/2014/main" id="{455A8760-6065-69E7-74F7-BAD711E14DCB}"/>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4</a:t>
            </a:fld>
            <a:endParaRPr lang="en-US" dirty="0"/>
          </a:p>
        </p:txBody>
      </p:sp>
    </p:spTree>
    <p:extLst>
      <p:ext uri="{BB962C8B-B14F-4D97-AF65-F5344CB8AC3E}">
        <p14:creationId xmlns:p14="http://schemas.microsoft.com/office/powerpoint/2010/main" val="2158503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E7F1-9AEA-C8A1-E432-063DE2B49F6F}"/>
              </a:ext>
            </a:extLst>
          </p:cNvPr>
          <p:cNvSpPr>
            <a:spLocks noGrp="1"/>
          </p:cNvSpPr>
          <p:nvPr>
            <p:ph type="title"/>
          </p:nvPr>
        </p:nvSpPr>
        <p:spPr>
          <a:xfrm>
            <a:off x="913774" y="609599"/>
            <a:ext cx="10364452" cy="850233"/>
          </a:xfrm>
        </p:spPr>
        <p:txBody>
          <a:bodyPr/>
          <a:lstStyle/>
          <a:p>
            <a:r>
              <a:rPr lang="en-US" dirty="0"/>
              <a:t>Defining the Project</a:t>
            </a:r>
          </a:p>
        </p:txBody>
      </p:sp>
      <p:sp>
        <p:nvSpPr>
          <p:cNvPr id="3" name="Text Placeholder 2">
            <a:extLst>
              <a:ext uri="{FF2B5EF4-FFF2-40B4-BE49-F238E27FC236}">
                <a16:creationId xmlns:a16="http://schemas.microsoft.com/office/drawing/2014/main" id="{82F99FE5-E256-5D4E-4AB3-9643DD71CC93}"/>
              </a:ext>
            </a:extLst>
          </p:cNvPr>
          <p:cNvSpPr>
            <a:spLocks noGrp="1"/>
          </p:cNvSpPr>
          <p:nvPr>
            <p:ph type="body" sz="half" idx="2"/>
          </p:nvPr>
        </p:nvSpPr>
        <p:spPr>
          <a:xfrm>
            <a:off x="913774" y="1595688"/>
            <a:ext cx="10444036" cy="4395538"/>
          </a:xfrm>
        </p:spPr>
        <p:txBody>
          <a:bodyPr>
            <a:normAutofit/>
          </a:bodyPr>
          <a:lstStyle/>
          <a:p>
            <a:pPr marL="342900" indent="-342900" algn="l">
              <a:buClr>
                <a:srgbClr val="FF0000"/>
              </a:buClr>
              <a:buFont typeface="Wingdings" panose="05000000000000000000" pitchFamily="2" charset="2"/>
              <a:buChar char="Ø"/>
            </a:pPr>
            <a:r>
              <a:rPr lang="en-US" sz="2200" cap="none" dirty="0"/>
              <a:t>This information is more useful when combined with watershed and municipal boundaries, topo contours, building footprints, waterbodies, zoning, subdivisions, and stormwater collection system maps.</a:t>
            </a:r>
          </a:p>
          <a:p>
            <a:pPr marL="342900" indent="-342900" algn="l">
              <a:spcBef>
                <a:spcPts val="1800"/>
              </a:spcBef>
              <a:buClr>
                <a:srgbClr val="FF0000"/>
              </a:buClr>
              <a:buFont typeface="Wingdings" panose="05000000000000000000" pitchFamily="2" charset="2"/>
              <a:buChar char="Ø"/>
            </a:pPr>
            <a:r>
              <a:rPr lang="en-US" sz="2200" cap="none" dirty="0"/>
              <a:t>INCOG’s work employed ESRI’s ArcGIS Desktop software utilizing the Spatial Analyst extension, along with NAIP aerials.</a:t>
            </a:r>
          </a:p>
          <a:p>
            <a:pPr marL="342900" indent="-342900" algn="l">
              <a:buClr>
                <a:srgbClr val="FF0000"/>
              </a:buClr>
              <a:buFont typeface="Wingdings" panose="05000000000000000000" pitchFamily="2" charset="2"/>
              <a:buChar char="Ø"/>
            </a:pPr>
            <a:r>
              <a:rPr lang="en-US" sz="2200" cap="none" dirty="0"/>
              <a:t>Inputs for the EPA National Stormwater Calculator include a percent pervious and impervious surface area and type of pervious cover.</a:t>
            </a:r>
          </a:p>
          <a:p>
            <a:pPr marL="342900" indent="-342900" algn="l">
              <a:buClr>
                <a:srgbClr val="FF0000"/>
              </a:buClr>
              <a:buFont typeface="Wingdings" panose="05000000000000000000" pitchFamily="2" charset="2"/>
              <a:buChar char="Ø"/>
            </a:pPr>
            <a:r>
              <a:rPr lang="en-US" sz="2200" cap="none" dirty="0"/>
              <a:t>Tree canopy was easy to assess with this process and aids in selecting additional areas that could benefit from future plantings.</a:t>
            </a:r>
          </a:p>
          <a:p>
            <a:pPr marL="342900" indent="-342900" algn="l">
              <a:buClr>
                <a:srgbClr val="FF0000"/>
              </a:buClr>
              <a:buFont typeface="Wingdings" panose="05000000000000000000" pitchFamily="2" charset="2"/>
              <a:buChar char="Ø"/>
            </a:pPr>
            <a:endParaRPr lang="en-US" sz="2200" cap="none" dirty="0"/>
          </a:p>
        </p:txBody>
      </p:sp>
      <p:sp>
        <p:nvSpPr>
          <p:cNvPr id="4" name="Slide Number Placeholder 3">
            <a:extLst>
              <a:ext uri="{FF2B5EF4-FFF2-40B4-BE49-F238E27FC236}">
                <a16:creationId xmlns:a16="http://schemas.microsoft.com/office/drawing/2014/main" id="{E5F49E18-7FE4-6AF8-2394-D308F5809715}"/>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5</a:t>
            </a:fld>
            <a:endParaRPr lang="en-US" dirty="0"/>
          </a:p>
        </p:txBody>
      </p:sp>
    </p:spTree>
    <p:extLst>
      <p:ext uri="{BB962C8B-B14F-4D97-AF65-F5344CB8AC3E}">
        <p14:creationId xmlns:p14="http://schemas.microsoft.com/office/powerpoint/2010/main" val="1516347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98255-447E-2713-880D-B10114351130}"/>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6</a:t>
            </a:fld>
            <a:endParaRPr lang="en-US" dirty="0"/>
          </a:p>
        </p:txBody>
      </p:sp>
      <p:pic>
        <p:nvPicPr>
          <p:cNvPr id="4" name="Picture 3" descr="Diagram&#10;&#10;Description automatically generated with medium confidence">
            <a:extLst>
              <a:ext uri="{FF2B5EF4-FFF2-40B4-BE49-F238E27FC236}">
                <a16:creationId xmlns:a16="http://schemas.microsoft.com/office/drawing/2014/main" id="{4BCC11EE-56DF-A242-B816-A2A2011D6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472713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F382D7-79AD-2BBC-B255-F5EB585FADF3}"/>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7</a:t>
            </a:fld>
            <a:endParaRPr lang="en-US" dirty="0"/>
          </a:p>
        </p:txBody>
      </p:sp>
      <p:pic>
        <p:nvPicPr>
          <p:cNvPr id="4" name="Picture 3" descr="Map&#10;&#10;Description automatically generated">
            <a:extLst>
              <a:ext uri="{FF2B5EF4-FFF2-40B4-BE49-F238E27FC236}">
                <a16:creationId xmlns:a16="http://schemas.microsoft.com/office/drawing/2014/main" id="{9F8E0DE9-25E6-8C6F-19FC-3CD799CD3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507873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966DB2-C6D5-4182-163A-16F69A696DBD}"/>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8</a:t>
            </a:fld>
            <a:endParaRPr lang="en-US" dirty="0"/>
          </a:p>
        </p:txBody>
      </p:sp>
      <p:pic>
        <p:nvPicPr>
          <p:cNvPr id="4" name="Picture 3" descr="Graphical user interface, map&#10;&#10;Description automatically generated">
            <a:extLst>
              <a:ext uri="{FF2B5EF4-FFF2-40B4-BE49-F238E27FC236}">
                <a16:creationId xmlns:a16="http://schemas.microsoft.com/office/drawing/2014/main" id="{175E089D-C0B5-E14B-1A07-67616CBAF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094717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A44850-2879-895F-53FE-461D8917CE97}"/>
              </a:ext>
            </a:extLst>
          </p:cNvPr>
          <p:cNvSpPr>
            <a:spLocks noGrp="1"/>
          </p:cNvSpPr>
          <p:nvPr>
            <p:ph type="sldNum" sz="quarter" idx="12"/>
          </p:nvPr>
        </p:nvSpPr>
        <p:spPr>
          <a:xfrm>
            <a:off x="11427785" y="6492875"/>
            <a:ext cx="764215" cy="365125"/>
          </a:xfrm>
        </p:spPr>
        <p:txBody>
          <a:bodyPr/>
          <a:lstStyle/>
          <a:p>
            <a:fld id="{A62A27DD-D3C4-44F3-B2A7-1114804FDBDB}" type="slidenum">
              <a:rPr lang="en-US" smtClean="0"/>
              <a:t>9</a:t>
            </a:fld>
            <a:endParaRPr lang="en-US" dirty="0"/>
          </a:p>
        </p:txBody>
      </p:sp>
      <p:pic>
        <p:nvPicPr>
          <p:cNvPr id="4" name="Picture 3" descr="Map&#10;&#10;Description automatically generated">
            <a:extLst>
              <a:ext uri="{FF2B5EF4-FFF2-40B4-BE49-F238E27FC236}">
                <a16:creationId xmlns:a16="http://schemas.microsoft.com/office/drawing/2014/main" id="{8BC2B3E1-2276-591A-6D8C-2A0EC4CD4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796110170"/>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715</TotalTime>
  <Words>2173</Words>
  <Application>Microsoft Office PowerPoint</Application>
  <PresentationFormat>Widescreen</PresentationFormat>
  <Paragraphs>162</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Tw Cen MT</vt:lpstr>
      <vt:lpstr>Wingdings</vt:lpstr>
      <vt:lpstr>Droplet</vt:lpstr>
      <vt:lpstr>Using NAIP Aerials to Assess Impervious Surface Area</vt:lpstr>
      <vt:lpstr>Impervious Study Methodology Development</vt:lpstr>
      <vt:lpstr>Project Summary</vt:lpstr>
      <vt:lpstr>Broken Arrow, OK</vt:lpstr>
      <vt:lpstr>Defining the Project</vt:lpstr>
      <vt:lpstr>PowerPoint Presentation</vt:lpstr>
      <vt:lpstr>PowerPoint Presentation</vt:lpstr>
      <vt:lpstr>PowerPoint Presentation</vt:lpstr>
      <vt:lpstr>PowerPoint Presentation</vt:lpstr>
      <vt:lpstr>PowerPoint Presentation</vt:lpstr>
      <vt:lpstr>NAIP Aerials</vt:lpstr>
      <vt:lpstr>PowerPoint Presentation</vt:lpstr>
      <vt:lpstr>PowerPoint Presentation</vt:lpstr>
      <vt:lpstr>Getting Started</vt:lpstr>
      <vt:lpstr>Image classification and Training Sample Manager</vt:lpstr>
      <vt:lpstr>Image classification and Training Sample Manager</vt:lpstr>
      <vt:lpstr>Evaluating Training samples</vt:lpstr>
      <vt:lpstr>Signature files</vt:lpstr>
      <vt:lpstr>dendrogram Analysis</vt:lpstr>
      <vt:lpstr>Classified Raster</vt:lpstr>
      <vt:lpstr>Observations Regarding maps on next slide</vt:lpstr>
      <vt:lpstr>PowerPoint Presentation</vt:lpstr>
      <vt:lpstr>Misclassification Adjustments</vt:lpstr>
      <vt:lpstr>Misclassification Adjustments</vt:lpstr>
      <vt:lpstr>The analysis is now classifying impervious surfaces around the edge of streets and along roof lines as bare earth for the natural color aerial. The same is true for the infrared aerial, at least around the edges of streets.</vt:lpstr>
      <vt:lpstr>Review at this point</vt:lpstr>
      <vt:lpstr>The figures below show the results of the post-classification processing.</vt:lpstr>
      <vt:lpstr>Convert Classified Raster to vector</vt:lpstr>
      <vt:lpstr>Lessons Learned</vt:lpstr>
      <vt:lpstr>Lessons Learned</vt:lpstr>
      <vt:lpstr>Original intent of the study</vt:lpstr>
      <vt:lpstr>PowerPoint Presentation</vt:lpstr>
      <vt:lpstr>PowerPoint Presentation</vt:lpstr>
      <vt:lpstr>PowerPoint Presentation</vt:lpstr>
      <vt:lpstr>Using naip aerials to assess tree canopy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NAIP Aerials to Assess Impervious Surface Area</dc:title>
  <dc:creator>Seaman, Vernon</dc:creator>
  <cp:lastModifiedBy>Seaman, Vernon</cp:lastModifiedBy>
  <cp:revision>73</cp:revision>
  <dcterms:created xsi:type="dcterms:W3CDTF">2022-06-29T20:53:40Z</dcterms:created>
  <dcterms:modified xsi:type="dcterms:W3CDTF">2022-08-08T17:43:51Z</dcterms:modified>
</cp:coreProperties>
</file>